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0"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91" name="Body Level One…"/>
          <p:cNvSpPr txBox="1"/>
          <p:nvPr>
            <p:ph type="body" idx="1"/>
          </p:nvPr>
        </p:nvSpPr>
        <p:spPr>
          <a:xfrm>
            <a:off x="838200" y="1825625"/>
            <a:ext cx="10515600" cy="43513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99" name="Title Text"/>
          <p:cNvSpPr txBox="1"/>
          <p:nvPr>
            <p:ph type="title"/>
          </p:nvPr>
        </p:nvSpPr>
        <p:spPr>
          <a:xfrm>
            <a:off x="8724900" y="365125"/>
            <a:ext cx="2628900" cy="5811838"/>
          </a:xfrm>
          <a:prstGeom prst="rect">
            <a:avLst/>
          </a:prstGeom>
        </p:spPr>
        <p:txBody>
          <a:bodyPr vert="eaVert" anchor="t">
            <a:normAutofit fontScale="100000" lnSpcReduction="0"/>
          </a:bodyPr>
          <a:lstStyle/>
          <a:p>
            <a:pPr/>
            <a:r>
              <a:t>Title Text</a:t>
            </a:r>
          </a:p>
        </p:txBody>
      </p:sp>
      <p:sp>
        <p:nvSpPr>
          <p:cNvPr id="100"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108" name="Title Text"/>
          <p:cNvSpPr txBox="1"/>
          <p:nvPr>
            <p:ph type="title"/>
          </p:nvPr>
        </p:nvSpPr>
        <p:spPr>
          <a:xfrm>
            <a:off x="1524000" y="1122362"/>
            <a:ext cx="9144000" cy="2387601"/>
          </a:xfrm>
          <a:prstGeom prst="rect">
            <a:avLst/>
          </a:prstGeom>
        </p:spPr>
        <p:txBody>
          <a:bodyPr anchor="b">
            <a:normAutofit fontScale="100000" lnSpcReduction="0"/>
          </a:bodyPr>
          <a:lstStyle>
            <a:lvl1pPr algn="ctr">
              <a:defRPr sz="4800">
                <a:solidFill>
                  <a:srgbClr val="005493"/>
                </a:solidFill>
                <a:latin typeface="IBM Plex Mono SemiBold"/>
                <a:ea typeface="IBM Plex Mono SemiBold"/>
                <a:cs typeface="IBM Plex Mono SemiBold"/>
                <a:sym typeface="IBM Plex Mono SemiBold"/>
              </a:defRPr>
            </a:lvl1pPr>
          </a:lstStyle>
          <a:p>
            <a:pPr/>
            <a:r>
              <a:t>Title Text</a:t>
            </a:r>
          </a:p>
        </p:txBody>
      </p:sp>
      <p:sp>
        <p:nvSpPr>
          <p:cNvPr id="1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ertical Title and Text">
    <p:spTree>
      <p:nvGrpSpPr>
        <p:cNvPr id="1" name=""/>
        <p:cNvGrpSpPr/>
        <p:nvPr/>
      </p:nvGrpSpPr>
      <p:grpSpPr>
        <a:xfrm>
          <a:off x="0" y="0"/>
          <a:ext cx="0" cy="0"/>
          <a:chOff x="0" y="0"/>
          <a:chExt cx="0" cy="0"/>
        </a:xfrm>
      </p:grpSpPr>
      <p:sp>
        <p:nvSpPr>
          <p:cNvPr id="116"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19" name="Body Level One…"/>
          <p:cNvSpPr txBox="1"/>
          <p:nvPr>
            <p:ph type="body" idx="1"/>
          </p:nvPr>
        </p:nvSpPr>
        <p:spPr>
          <a:xfrm>
            <a:off x="838200" y="1825625"/>
            <a:ext cx="10515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 name="Title Text"/>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Title Text</a:t>
            </a:r>
          </a:p>
        </p:txBody>
      </p:sp>
      <p:sp>
        <p:nvSpPr>
          <p:cNvPr id="28" name="Body Level One…"/>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6"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37" name="Body Level One…"/>
          <p:cNvSpPr txBox="1"/>
          <p:nvPr>
            <p:ph type="body" sz="half" idx="1"/>
          </p:nvPr>
        </p:nvSpPr>
        <p:spPr>
          <a:xfrm>
            <a:off x="838200" y="1825625"/>
            <a:ext cx="5181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5" name="Title Text"/>
          <p:cNvSpPr txBox="1"/>
          <p:nvPr>
            <p:ph type="title"/>
          </p:nvPr>
        </p:nvSpPr>
        <p:spPr>
          <a:xfrm>
            <a:off x="839787" y="365125"/>
            <a:ext cx="10515601" cy="1325563"/>
          </a:xfrm>
          <a:prstGeom prst="rect">
            <a:avLst/>
          </a:prstGeom>
        </p:spPr>
        <p:txBody>
          <a:bodyPr anchor="t">
            <a:normAutofit fontScale="100000" lnSpcReduction="0"/>
          </a:bodyPr>
          <a:lstStyle/>
          <a:p>
            <a:pPr/>
            <a:r>
              <a:t>Title Text</a:t>
            </a:r>
          </a:p>
        </p:txBody>
      </p:sp>
      <p:sp>
        <p:nvSpPr>
          <p:cNvPr id="46" name="Body Level One…"/>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7" name="Text Placeholder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5"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71" name="Body Level One…"/>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2" name="Text Placeholder 3"/>
          <p:cNvSpPr/>
          <p:nvPr>
            <p:ph type="body" sz="quarter" idx="21"/>
          </p:nvPr>
        </p:nvSpPr>
        <p:spPr>
          <a:xfrm>
            <a:off x="839787" y="2057400"/>
            <a:ext cx="3932239" cy="3811588"/>
          </a:xfrm>
          <a:prstGeom prst="rect">
            <a:avLst/>
          </a:prstGeom>
        </p:spPr>
        <p:txBody>
          <a:bodyPr>
            <a:normAutofit fontScale="100000" lnSpcReduction="0"/>
          </a:bodyPr>
          <a:lstStyle/>
          <a:p>
            <a:pPr marL="0" indent="0">
              <a:buSzTx/>
              <a:buFontTx/>
              <a:buNone/>
              <a:defRPr sz="1600"/>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81" name="Picture Placeholder 2"/>
          <p:cNvSpPr/>
          <p:nvPr>
            <p:ph type="pic" sz="half" idx="21"/>
          </p:nvPr>
        </p:nvSpPr>
        <p:spPr>
          <a:xfrm>
            <a:off x="5183187" y="987425"/>
            <a:ext cx="6172201" cy="4873625"/>
          </a:xfrm>
          <a:prstGeom prst="rect">
            <a:avLst/>
          </a:prstGeom>
        </p:spPr>
        <p:txBody>
          <a:bodyPr lIns="91439" rIns="91439"/>
          <a:lstStyle/>
          <a:p>
            <a:pPr/>
          </a:p>
        </p:txBody>
      </p:sp>
      <p:sp>
        <p:nvSpPr>
          <p:cNvPr id="82" name="Body Level One…"/>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127811" y="6060021"/>
            <a:ext cx="330161" cy="332741"/>
          </a:xfrm>
          <a:prstGeom prst="rect">
            <a:avLst/>
          </a:prstGeom>
          <a:ln w="12700">
            <a:miter lim="400000"/>
          </a:ln>
        </p:spPr>
        <p:txBody>
          <a:bodyPr wrap="none" lIns="45719" rIns="45719" anchor="ctr">
            <a:spAutoFit/>
          </a:bodyPr>
          <a:lstStyle>
            <a:lvl1pPr algn="r">
              <a:defRPr sz="1600">
                <a:solidFill>
                  <a:srgbClr val="1C7DDB"/>
                </a:solidFill>
                <a:latin typeface="Abadi"/>
                <a:ea typeface="Abadi"/>
                <a:cs typeface="Abadi"/>
                <a:sym typeface="Abad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1pPr>
      <a:lvl2pPr marL="0" marR="0" indent="457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2pPr>
      <a:lvl3pPr marL="0" marR="0" indent="914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Box 5"/>
          <p:cNvSpPr txBox="1"/>
          <p:nvPr/>
        </p:nvSpPr>
        <p:spPr>
          <a:xfrm>
            <a:off x="935540" y="4891899"/>
            <a:ext cx="242316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E7E6E6"/>
                </a:solidFill>
                <a:latin typeface="Abadi"/>
                <a:ea typeface="Abadi"/>
                <a:cs typeface="Abadi"/>
                <a:sym typeface="Abadi"/>
              </a:defRPr>
            </a:pPr>
            <a:r>
              <a:t>Şükrü Erdem Sezer</a:t>
            </a:r>
          </a:p>
          <a:p>
            <a:pPr>
              <a:defRPr>
                <a:solidFill>
                  <a:srgbClr val="E7E6E6"/>
                </a:solidFill>
                <a:latin typeface="Abadi"/>
                <a:ea typeface="Abadi"/>
                <a:cs typeface="Abadi"/>
                <a:sym typeface="Abadi"/>
              </a:defRPr>
            </a:pPr>
            <a:r>
              <a:t>22 September 2025</a:t>
            </a:r>
          </a:p>
        </p:txBody>
      </p:sp>
      <p:pic>
        <p:nvPicPr>
          <p:cNvPr id="127" name="Picture 2" descr="Picture 2"/>
          <p:cNvPicPr>
            <a:picLocks noChangeAspect="1"/>
          </p:cNvPicPr>
          <p:nvPr/>
        </p:nvPicPr>
        <p:blipFill>
          <a:blip r:embed="rId3">
            <a:extLst/>
          </a:blip>
          <a:stretch>
            <a:fillRect/>
          </a:stretch>
        </p:blipFill>
        <p:spPr>
          <a:xfrm>
            <a:off x="889820" y="676828"/>
            <a:ext cx="2104103" cy="62918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3" name="Content Placeholder 4"/>
          <p:cNvSpPr txBox="1"/>
          <p:nvPr>
            <p:ph type="body" sz="half" idx="4294967295"/>
          </p:nvPr>
        </p:nvSpPr>
        <p:spPr>
          <a:xfrm>
            <a:off x="6027811" y="1486342"/>
            <a:ext cx="5430161" cy="4740051"/>
          </a:xfrm>
          <a:prstGeom prst="rect">
            <a:avLst/>
          </a:prstGeom>
        </p:spPr>
        <p:txBody>
          <a:bodyPr>
            <a:normAutofit fontScale="100000" lnSpcReduction="0"/>
          </a:bodyPr>
          <a:lstStyle/>
          <a:p>
            <a:pPr>
              <a:defRPr sz="2200">
                <a:solidFill>
                  <a:srgbClr val="292929"/>
                </a:solidFill>
                <a:latin typeface="Abadi"/>
                <a:ea typeface="Abadi"/>
                <a:cs typeface="Abadi"/>
                <a:sym typeface="Abadi"/>
              </a:defRPr>
            </a:pPr>
            <a:r>
              <a:t>We performed exploratory data analysis and determined the training labels.</a:t>
            </a:r>
          </a:p>
          <a:p>
            <a:pPr>
              <a:defRPr sz="2200">
                <a:solidFill>
                  <a:srgbClr val="292929"/>
                </a:solidFill>
                <a:latin typeface="Abadi"/>
                <a:ea typeface="Abadi"/>
                <a:cs typeface="Abadi"/>
                <a:sym typeface="Abadi"/>
              </a:defRPr>
            </a:pPr>
            <a:r>
              <a:t>We calculated the number of launches at each site, and the number and occurrence of each orbits</a:t>
            </a:r>
          </a:p>
          <a:p>
            <a:pPr>
              <a:defRPr sz="2200">
                <a:solidFill>
                  <a:srgbClr val="292929"/>
                </a:solidFill>
                <a:latin typeface="Abadi"/>
                <a:ea typeface="Abadi"/>
                <a:cs typeface="Abadi"/>
                <a:sym typeface="Abadi"/>
              </a:defRPr>
            </a:pPr>
            <a:r>
              <a:t>We created landing outcome label from outcome column and exported the results to csv.</a:t>
            </a:r>
          </a:p>
          <a:p>
            <a:pPr>
              <a:lnSpc>
                <a:spcPct val="100000"/>
              </a:lnSpc>
              <a:spcBef>
                <a:spcPts val="1400"/>
              </a:spcBef>
              <a:defRPr sz="2200">
                <a:solidFill>
                  <a:srgbClr val="292929"/>
                </a:solidFill>
                <a:latin typeface="Abadi"/>
                <a:ea typeface="Abadi"/>
                <a:cs typeface="Abadi"/>
                <a:sym typeface="Abadi"/>
              </a:defRPr>
            </a:pPr>
            <a:r>
              <a:t>The link to the notebook is </a:t>
            </a:r>
            <a:r>
              <a:rPr>
                <a:solidFill>
                  <a:srgbClr val="1C7DDB"/>
                </a:solidFill>
              </a:rPr>
              <a:t>https://github.com/erdemszr/spacex-capstone</a:t>
            </a:r>
          </a:p>
        </p:txBody>
      </p:sp>
      <p:sp>
        <p:nvSpPr>
          <p:cNvPr id="164"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Wrangling</a:t>
            </a:r>
          </a:p>
        </p:txBody>
      </p:sp>
      <p:pic>
        <p:nvPicPr>
          <p:cNvPr id="165" name="Picture 2" descr="Picture 2"/>
          <p:cNvPicPr>
            <a:picLocks noChangeAspect="1"/>
          </p:cNvPicPr>
          <p:nvPr/>
        </p:nvPicPr>
        <p:blipFill>
          <a:blip r:embed="rId3">
            <a:extLst/>
          </a:blip>
          <a:stretch>
            <a:fillRect/>
          </a:stretch>
        </p:blipFill>
        <p:spPr>
          <a:xfrm>
            <a:off x="838200" y="1488854"/>
            <a:ext cx="5017253" cy="398652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7" name="Slide Number Placeholder 3"/>
          <p:cNvSpPr txBox="1"/>
          <p:nvPr>
            <p:ph type="sldNum" sz="quarter" idx="4294967295"/>
          </p:nvPr>
        </p:nvSpPr>
        <p:spPr>
          <a:xfrm>
            <a:off x="11142793" y="6468026"/>
            <a:ext cx="315179"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 name="Content Placeholder 4"/>
          <p:cNvSpPr txBox="1"/>
          <p:nvPr>
            <p:ph type="body" sz="half" idx="4294967295"/>
          </p:nvPr>
        </p:nvSpPr>
        <p:spPr>
          <a:xfrm>
            <a:off x="770009" y="1495703"/>
            <a:ext cx="4987335" cy="493150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We explored the data by visualizing the relationship between flight number and launch Site, payload and launch site, success rate of each orbit type, flight number and orbit type, the launch success yearly trend. </a:t>
            </a:r>
          </a:p>
        </p:txBody>
      </p:sp>
      <p:sp>
        <p:nvSpPr>
          <p:cNvPr id="169"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Data Visualization</a:t>
            </a:r>
          </a:p>
        </p:txBody>
      </p:sp>
      <p:sp>
        <p:nvSpPr>
          <p:cNvPr id="170" name="Content Placeholder 4"/>
          <p:cNvSpPr txBox="1"/>
          <p:nvPr/>
        </p:nvSpPr>
        <p:spPr>
          <a:xfrm>
            <a:off x="6141719" y="1495703"/>
            <a:ext cx="5098173" cy="413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r>
              <a:t>The link to the notebook is </a:t>
            </a:r>
            <a:r>
              <a:rPr>
                <a:solidFill>
                  <a:srgbClr val="1C7DDB"/>
                </a:solidFill>
              </a:rPr>
              <a:t>https://github.com/erdemszr/spacex-capstone</a:t>
            </a:r>
          </a:p>
        </p:txBody>
      </p:sp>
      <p:pic>
        <p:nvPicPr>
          <p:cNvPr id="171" name="Picture 6" descr="Picture 6"/>
          <p:cNvPicPr>
            <a:picLocks noChangeAspect="1"/>
          </p:cNvPicPr>
          <p:nvPr/>
        </p:nvPicPr>
        <p:blipFill>
          <a:blip r:embed="rId3">
            <a:extLst/>
          </a:blip>
          <a:stretch>
            <a:fillRect/>
          </a:stretch>
        </p:blipFill>
        <p:spPr>
          <a:xfrm>
            <a:off x="770010" y="3669829"/>
            <a:ext cx="5000795" cy="2757383"/>
          </a:xfrm>
          <a:prstGeom prst="rect">
            <a:avLst/>
          </a:prstGeom>
          <a:ln w="12700">
            <a:miter lim="400000"/>
          </a:ln>
        </p:spPr>
      </p:pic>
      <p:pic>
        <p:nvPicPr>
          <p:cNvPr id="172" name="Picture 8" descr="Picture 8"/>
          <p:cNvPicPr>
            <a:picLocks noChangeAspect="1"/>
          </p:cNvPicPr>
          <p:nvPr/>
        </p:nvPicPr>
        <p:blipFill>
          <a:blip r:embed="rId4">
            <a:extLst/>
          </a:blip>
          <a:stretch>
            <a:fillRect/>
          </a:stretch>
        </p:blipFill>
        <p:spPr>
          <a:xfrm>
            <a:off x="6096000" y="1495702"/>
            <a:ext cx="5189612" cy="296576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4"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5" name="Content Placeholder 4"/>
          <p:cNvSpPr txBox="1"/>
          <p:nvPr>
            <p:ph type="body" idx="4294967295"/>
          </p:nvPr>
        </p:nvSpPr>
        <p:spPr>
          <a:xfrm>
            <a:off x="770010" y="1396721"/>
            <a:ext cx="9745589" cy="4761193"/>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loaded the SpaceX dataset into a PostgreSQL database without leaving the jupyter notebook.</a:t>
            </a:r>
          </a:p>
          <a:p>
            <a:pPr>
              <a:lnSpc>
                <a:spcPct val="100000"/>
              </a:lnSpc>
              <a:spcBef>
                <a:spcPts val="1400"/>
              </a:spcBef>
              <a:defRPr sz="2200">
                <a:solidFill>
                  <a:srgbClr val="292929"/>
                </a:solidFill>
                <a:latin typeface="Abadi"/>
                <a:ea typeface="Abadi"/>
                <a:cs typeface="Abadi"/>
                <a:sym typeface="Abadi"/>
              </a:defRPr>
            </a:pPr>
            <a:r>
              <a:t>We applied EDA with SQL to get insight from the data. We wrote queries to find out for instance:</a:t>
            </a:r>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names of unique launch sites in the space mission.</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total payload mass carried by boosters launched by NASA (CRS)</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average payload mass carried by booster version F9 v1.1</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total number of successful and failure mission outcomes</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failed landing outcomes in drone ship, their booster version and launch site names.</a:t>
            </a:r>
            <a:endParaRPr sz="2200">
              <a:solidFill>
                <a:srgbClr val="292929"/>
              </a:solidFill>
            </a:endParaRPr>
          </a:p>
          <a:p>
            <a:pPr>
              <a:lnSpc>
                <a:spcPct val="100000"/>
              </a:lnSpc>
              <a:spcBef>
                <a:spcPts val="1400"/>
              </a:spcBef>
              <a:defRPr sz="2200">
                <a:solidFill>
                  <a:srgbClr val="292929"/>
                </a:solidFill>
                <a:latin typeface="Abadi"/>
                <a:ea typeface="Abadi"/>
                <a:cs typeface="Abadi"/>
                <a:sym typeface="Abadi"/>
              </a:defRPr>
            </a:pPr>
            <a:r>
              <a:t>The link to the notebook is </a:t>
            </a:r>
            <a:r>
              <a:rPr>
                <a:solidFill>
                  <a:srgbClr val="1C7DDB"/>
                </a:solidFill>
              </a:rPr>
              <a:t>https://github.com/erdemszr/spacex-capstone</a:t>
            </a:r>
          </a:p>
        </p:txBody>
      </p:sp>
      <p:sp>
        <p:nvSpPr>
          <p:cNvPr id="176"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SQL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8"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9" name="Content Placeholder 4"/>
          <p:cNvSpPr txBox="1"/>
          <p:nvPr>
            <p:ph type="body" idx="4294967295"/>
          </p:nvPr>
        </p:nvSpPr>
        <p:spPr>
          <a:xfrm>
            <a:off x="838200" y="1507252"/>
            <a:ext cx="10515600" cy="4719141"/>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marked all launch sites, and added map objects such as markers, circles, lines to mark the success or failure of launches for each site on the folium map.</a:t>
            </a:r>
          </a:p>
          <a:p>
            <a:pPr>
              <a:lnSpc>
                <a:spcPct val="100000"/>
              </a:lnSpc>
              <a:spcBef>
                <a:spcPts val="1400"/>
              </a:spcBef>
              <a:defRPr sz="2200">
                <a:solidFill>
                  <a:srgbClr val="292929"/>
                </a:solidFill>
                <a:latin typeface="Abadi"/>
                <a:ea typeface="Abadi"/>
                <a:cs typeface="Abadi"/>
                <a:sym typeface="Abadi"/>
              </a:defRPr>
            </a:pPr>
            <a:r>
              <a:t>We assigned the feature launch outcomes (failure or success) to class 0 and 1.i.e., 0 for failure, and 1 for success.</a:t>
            </a:r>
          </a:p>
          <a:p>
            <a:pPr>
              <a:lnSpc>
                <a:spcPct val="100000"/>
              </a:lnSpc>
              <a:spcBef>
                <a:spcPts val="1400"/>
              </a:spcBef>
              <a:defRPr sz="2200">
                <a:solidFill>
                  <a:srgbClr val="292929"/>
                </a:solidFill>
                <a:latin typeface="Abadi"/>
                <a:ea typeface="Abadi"/>
                <a:cs typeface="Abadi"/>
                <a:sym typeface="Abadi"/>
              </a:defRPr>
            </a:pPr>
            <a:r>
              <a:t>Using the color-labeled marker clusters, we identified which launch sites have relatively high success rate. </a:t>
            </a:r>
          </a:p>
          <a:p>
            <a:pPr>
              <a:lnSpc>
                <a:spcPct val="100000"/>
              </a:lnSpc>
              <a:spcBef>
                <a:spcPts val="1400"/>
              </a:spcBef>
              <a:defRPr sz="2200">
                <a:solidFill>
                  <a:srgbClr val="292929"/>
                </a:solidFill>
                <a:latin typeface="Abadi"/>
                <a:ea typeface="Abadi"/>
                <a:cs typeface="Abadi"/>
                <a:sym typeface="Abadi"/>
              </a:defRPr>
            </a:pPr>
            <a:r>
              <a:t>We calculated the distances between a launch site to its proximities. We answered some question for instance:</a:t>
            </a:r>
          </a:p>
          <a:p>
            <a:pPr lvl="1" marL="685800" indent="-228600">
              <a:lnSpc>
                <a:spcPct val="100000"/>
              </a:lnSpc>
              <a:spcBef>
                <a:spcPts val="1400"/>
              </a:spcBef>
              <a:buFontTx/>
              <a:buChar char="-"/>
              <a:defRPr sz="1800">
                <a:solidFill>
                  <a:srgbClr val="767171"/>
                </a:solidFill>
                <a:latin typeface="Abadi"/>
                <a:ea typeface="Abadi"/>
                <a:cs typeface="Abadi"/>
                <a:sym typeface="Abadi"/>
              </a:defRPr>
            </a:pPr>
            <a:r>
              <a:t>Are launch sites near railways, highways and coastlines.</a:t>
            </a:r>
            <a:endParaRPr sz="2400"/>
          </a:p>
          <a:p>
            <a:pPr lvl="1" marL="685800" indent="-228600">
              <a:lnSpc>
                <a:spcPct val="100000"/>
              </a:lnSpc>
              <a:spcBef>
                <a:spcPts val="1400"/>
              </a:spcBef>
              <a:buFontTx/>
              <a:buChar char="-"/>
              <a:defRPr sz="1800">
                <a:solidFill>
                  <a:srgbClr val="767171"/>
                </a:solidFill>
                <a:latin typeface="Abadi"/>
                <a:ea typeface="Abadi"/>
                <a:cs typeface="Abadi"/>
                <a:sym typeface="Abadi"/>
              </a:defRPr>
            </a:pPr>
            <a:r>
              <a:t>Do launch sites keep certain distance away from cities.</a:t>
            </a:r>
          </a:p>
        </p:txBody>
      </p:sp>
      <p:sp>
        <p:nvSpPr>
          <p:cNvPr id="180"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an Interactive Map with Folium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Content Placeholder 4"/>
          <p:cNvSpPr txBox="1"/>
          <p:nvPr>
            <p:ph type="body" sz="half" idx="4294967295"/>
          </p:nvPr>
        </p:nvSpPr>
        <p:spPr>
          <a:xfrm>
            <a:off x="1031267" y="1825624"/>
            <a:ext cx="9745589" cy="328898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built an interactive dashboard with Plotly dash</a:t>
            </a:r>
          </a:p>
          <a:p>
            <a:pPr>
              <a:lnSpc>
                <a:spcPct val="100000"/>
              </a:lnSpc>
              <a:spcBef>
                <a:spcPts val="1400"/>
              </a:spcBef>
              <a:defRPr sz="2200">
                <a:solidFill>
                  <a:srgbClr val="292929"/>
                </a:solidFill>
                <a:latin typeface="Abadi"/>
                <a:ea typeface="Abadi"/>
                <a:cs typeface="Abadi"/>
                <a:sym typeface="Abadi"/>
              </a:defRPr>
            </a:pPr>
            <a:r>
              <a:t>We plotted pie charts showing the total launches by a certain sites</a:t>
            </a:r>
          </a:p>
          <a:p>
            <a:pPr>
              <a:lnSpc>
                <a:spcPct val="100000"/>
              </a:lnSpc>
              <a:spcBef>
                <a:spcPts val="1400"/>
              </a:spcBef>
              <a:defRPr sz="2200">
                <a:solidFill>
                  <a:srgbClr val="292929"/>
                </a:solidFill>
                <a:latin typeface="Abadi"/>
                <a:ea typeface="Abadi"/>
                <a:cs typeface="Abadi"/>
                <a:sym typeface="Abadi"/>
              </a:defRPr>
            </a:pPr>
            <a:r>
              <a:t>We plotted scatter graph showing the relationship with Outcome and Payload Mass (Kg) for the different booster version.</a:t>
            </a:r>
          </a:p>
          <a:p>
            <a:pPr>
              <a:lnSpc>
                <a:spcPct val="100000"/>
              </a:lnSpc>
              <a:spcBef>
                <a:spcPts val="1400"/>
              </a:spcBef>
              <a:defRPr sz="2200">
                <a:solidFill>
                  <a:srgbClr val="292929"/>
                </a:solidFill>
                <a:latin typeface="Abadi"/>
                <a:ea typeface="Abadi"/>
                <a:cs typeface="Abadi"/>
                <a:sym typeface="Abadi"/>
              </a:defRPr>
            </a:pPr>
            <a:r>
              <a:t>The link to the notebook is </a:t>
            </a:r>
            <a:r>
              <a:rPr>
                <a:solidFill>
                  <a:srgbClr val="1C7DDB"/>
                </a:solidFill>
              </a:rPr>
              <a:t>https://github.com/erdemszr/spacex-capstone</a:t>
            </a:r>
          </a:p>
        </p:txBody>
      </p:sp>
      <p:sp>
        <p:nvSpPr>
          <p:cNvPr id="184"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 Dashboard with Plotly Dash</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loaded the data using numpy and pandas, transformed the data, split our data into training and testing.</a:t>
            </a:r>
          </a:p>
          <a:p>
            <a:pPr>
              <a:lnSpc>
                <a:spcPct val="100000"/>
              </a:lnSpc>
              <a:spcBef>
                <a:spcPts val="1400"/>
              </a:spcBef>
              <a:defRPr sz="2200">
                <a:solidFill>
                  <a:srgbClr val="292929"/>
                </a:solidFill>
                <a:latin typeface="Abadi"/>
                <a:ea typeface="Abadi"/>
                <a:cs typeface="Abadi"/>
                <a:sym typeface="Abadi"/>
              </a:defRPr>
            </a:pPr>
            <a:r>
              <a:t>We built different machine learning models and tune different hyperparameters using GridSearchCV.</a:t>
            </a:r>
          </a:p>
          <a:p>
            <a:pPr>
              <a:lnSpc>
                <a:spcPct val="100000"/>
              </a:lnSpc>
              <a:spcBef>
                <a:spcPts val="1400"/>
              </a:spcBef>
              <a:defRPr sz="2200">
                <a:solidFill>
                  <a:srgbClr val="292929"/>
                </a:solidFill>
                <a:latin typeface="Abadi"/>
                <a:ea typeface="Abadi"/>
                <a:cs typeface="Abadi"/>
                <a:sym typeface="Abadi"/>
              </a:defRPr>
            </a:pPr>
            <a:r>
              <a:t>We used accuracy as the metric for our model, improved the model using feature engineering and algorithm tuning.</a:t>
            </a:r>
          </a:p>
          <a:p>
            <a:pPr>
              <a:lnSpc>
                <a:spcPct val="100000"/>
              </a:lnSpc>
              <a:spcBef>
                <a:spcPts val="1400"/>
              </a:spcBef>
              <a:defRPr sz="2200">
                <a:solidFill>
                  <a:srgbClr val="292929"/>
                </a:solidFill>
                <a:latin typeface="Abadi"/>
                <a:ea typeface="Abadi"/>
                <a:cs typeface="Abadi"/>
                <a:sym typeface="Abadi"/>
              </a:defRPr>
            </a:pPr>
            <a:r>
              <a:t>We found the best performing classification model.</a:t>
            </a:r>
          </a:p>
          <a:p>
            <a:pPr>
              <a:lnSpc>
                <a:spcPct val="100000"/>
              </a:lnSpc>
              <a:spcBef>
                <a:spcPts val="1400"/>
              </a:spcBef>
              <a:defRPr sz="2200">
                <a:solidFill>
                  <a:srgbClr val="292929"/>
                </a:solidFill>
                <a:latin typeface="Abadi"/>
                <a:ea typeface="Abadi"/>
                <a:cs typeface="Abadi"/>
                <a:sym typeface="Abadi"/>
              </a:defRPr>
            </a:pPr>
            <a:r>
              <a:t>The link to the notebook is </a:t>
            </a:r>
            <a:r>
              <a:rPr>
                <a:solidFill>
                  <a:srgbClr val="1C7DDB"/>
                </a:solidFill>
              </a:rPr>
              <a:t>https://github.com/erdemszr/spacex-capstone</a:t>
            </a:r>
          </a:p>
        </p:txBody>
      </p:sp>
      <p:sp>
        <p:nvSpPr>
          <p:cNvPr id="188"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Predictive Analysis (Classification)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Content Placeholder 2"/>
          <p:cNvSpPr txBox="1"/>
          <p:nvPr/>
        </p:nvSpPr>
        <p:spPr>
          <a:xfrm>
            <a:off x="886844" y="1807336"/>
            <a:ext cx="6977287" cy="16216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Exploratory data analysis results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Interactive analytics demo in screenshots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Predictive analysis results</a:t>
            </a:r>
            <a:endParaRPr sz="2128">
              <a:solidFill>
                <a:srgbClr val="0070C0"/>
              </a:solidFill>
              <a:latin typeface="IBM Plex Mono Text"/>
              <a:ea typeface="IBM Plex Mono Text"/>
              <a:cs typeface="IBM Plex Mono Text"/>
              <a:sym typeface="IBM Plex Mono Text"/>
            </a:endParaRPr>
          </a:p>
          <a:p>
            <a:pPr lvl="1" marL="521208" indent="-173736" defTabSz="694944">
              <a:lnSpc>
                <a:spcPct val="90000"/>
              </a:lnSpc>
              <a:spcBef>
                <a:spcPts val="300"/>
              </a:spcBef>
              <a:buSzPct val="100000"/>
              <a:buFont typeface="Arial"/>
              <a:buChar char="•"/>
              <a:defRPr sz="1368">
                <a:solidFill>
                  <a:srgbClr val="0070C0"/>
                </a:solidFill>
                <a:latin typeface="IBM Plex Mono Text"/>
                <a:ea typeface="IBM Plex Mono Text"/>
                <a:cs typeface="IBM Plex Mono Text"/>
                <a:sym typeface="IBM Plex Mono Text"/>
              </a:defRPr>
            </a:pPr>
          </a:p>
        </p:txBody>
      </p:sp>
      <p:sp>
        <p:nvSpPr>
          <p:cNvPr id="191"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Results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Content Placeholder 2"/>
          <p:cNvSpPr txBox="1"/>
          <p:nvPr>
            <p:ph type="body" sz="quarter" idx="4294967295"/>
          </p:nvPr>
        </p:nvSpPr>
        <p:spPr>
          <a:xfrm>
            <a:off x="864971" y="2057399"/>
            <a:ext cx="10593001" cy="967156"/>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From the plot, we found that the larger the flight amount at a launch site, the greater the success rate at a launch site.</a:t>
            </a:r>
          </a:p>
        </p:txBody>
      </p:sp>
      <p:sp>
        <p:nvSpPr>
          <p:cNvPr id="197"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Launch Site</a:t>
            </a:r>
          </a:p>
        </p:txBody>
      </p:sp>
      <p:pic>
        <p:nvPicPr>
          <p:cNvPr id="198" name="Picture 5" descr="Picture 5"/>
          <p:cNvPicPr>
            <a:picLocks noChangeAspect="1"/>
          </p:cNvPicPr>
          <p:nvPr/>
        </p:nvPicPr>
        <p:blipFill>
          <a:blip r:embed="rId3">
            <a:extLst/>
          </a:blip>
          <a:stretch>
            <a:fillRect/>
          </a:stretch>
        </p:blipFill>
        <p:spPr>
          <a:xfrm>
            <a:off x="1205801" y="2954215"/>
            <a:ext cx="9676564" cy="250442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ectangle 10"/>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1" name="Title 1"/>
          <p:cNvSpPr txBox="1"/>
          <p:nvPr/>
        </p:nvSpPr>
        <p:spPr>
          <a:xfrm>
            <a:off x="680720" y="640822"/>
            <a:ext cx="2956546" cy="250431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200">
                <a:solidFill>
                  <a:srgbClr val="0B49CB"/>
                </a:solidFill>
                <a:latin typeface="Abadi"/>
                <a:ea typeface="Abadi"/>
                <a:cs typeface="Abadi"/>
                <a:sym typeface="Abadi"/>
              </a:defRPr>
            </a:lvl1pPr>
          </a:lstStyle>
          <a:p>
            <a:pPr/>
            <a:r>
              <a:t>Payload vs. Launch Site</a:t>
            </a:r>
          </a:p>
        </p:txBody>
      </p:sp>
      <p:grpSp>
        <p:nvGrpSpPr>
          <p:cNvPr id="204" name="sketch line"/>
          <p:cNvGrpSpPr/>
          <p:nvPr/>
        </p:nvGrpSpPr>
        <p:grpSpPr>
          <a:xfrm>
            <a:off x="4311022" y="766391"/>
            <a:ext cx="47073" cy="5411049"/>
            <a:chOff x="0" y="0"/>
            <a:chExt cx="47071" cy="5411048"/>
          </a:xfrm>
        </p:grpSpPr>
        <p:sp>
          <p:nvSpPr>
            <p:cNvPr id="202" name="Shape"/>
            <p:cNvSpPr/>
            <p:nvPr/>
          </p:nvSpPr>
          <p:spPr>
            <a:xfrm rot="5400000">
              <a:off x="-2682110" y="2682109"/>
              <a:ext cx="5410572" cy="46353"/>
            </a:xfrm>
            <a:custGeom>
              <a:avLst/>
              <a:gdLst/>
              <a:ahLst/>
              <a:cxnLst>
                <a:cxn ang="0">
                  <a:pos x="wd2" y="hd2"/>
                </a:cxn>
                <a:cxn ang="5400000">
                  <a:pos x="wd2" y="hd2"/>
                </a:cxn>
                <a:cxn ang="10800000">
                  <a:pos x="wd2" y="hd2"/>
                </a:cxn>
                <a:cxn ang="16200000">
                  <a:pos x="wd2" y="hd2"/>
                </a:cxn>
              </a:cxnLst>
              <a:rect l="0" t="0" r="r" b="b"/>
              <a:pathLst>
                <a:path w="21599" h="13392" fill="norm" stroke="1" extrusionOk="0">
                  <a:moveTo>
                    <a:pt x="2" y="4531"/>
                  </a:moveTo>
                  <a:cubicBezTo>
                    <a:pt x="1140" y="3108"/>
                    <a:pt x="1504" y="10964"/>
                    <a:pt x="2485" y="4531"/>
                  </a:cubicBezTo>
                  <a:cubicBezTo>
                    <a:pt x="3466" y="-1903"/>
                    <a:pt x="4119" y="6619"/>
                    <a:pt x="4537" y="4531"/>
                  </a:cubicBezTo>
                  <a:cubicBezTo>
                    <a:pt x="4955" y="2442"/>
                    <a:pt x="6236" y="7384"/>
                    <a:pt x="7669" y="4531"/>
                  </a:cubicBezTo>
                  <a:cubicBezTo>
                    <a:pt x="9101" y="1677"/>
                    <a:pt x="9452" y="10178"/>
                    <a:pt x="10152" y="4531"/>
                  </a:cubicBezTo>
                  <a:cubicBezTo>
                    <a:pt x="10853" y="-1117"/>
                    <a:pt x="11446" y="-1891"/>
                    <a:pt x="12636" y="4531"/>
                  </a:cubicBezTo>
                  <a:cubicBezTo>
                    <a:pt x="13827" y="10952"/>
                    <a:pt x="14245" y="3732"/>
                    <a:pt x="15768" y="4531"/>
                  </a:cubicBezTo>
                  <a:cubicBezTo>
                    <a:pt x="17290" y="5330"/>
                    <a:pt x="17119" y="7581"/>
                    <a:pt x="18035" y="4531"/>
                  </a:cubicBezTo>
                  <a:cubicBezTo>
                    <a:pt x="18952" y="1481"/>
                    <a:pt x="20559" y="7049"/>
                    <a:pt x="21599" y="4531"/>
                  </a:cubicBezTo>
                  <a:cubicBezTo>
                    <a:pt x="21596" y="6095"/>
                    <a:pt x="21596" y="8145"/>
                    <a:pt x="21599" y="9814"/>
                  </a:cubicBezTo>
                  <a:cubicBezTo>
                    <a:pt x="20613" y="16519"/>
                    <a:pt x="19996" y="7620"/>
                    <a:pt x="19331" y="9814"/>
                  </a:cubicBezTo>
                  <a:cubicBezTo>
                    <a:pt x="18666" y="12009"/>
                    <a:pt x="17700" y="4353"/>
                    <a:pt x="16632" y="9814"/>
                  </a:cubicBezTo>
                  <a:cubicBezTo>
                    <a:pt x="15564" y="15276"/>
                    <a:pt x="15207" y="2014"/>
                    <a:pt x="14148" y="9814"/>
                  </a:cubicBezTo>
                  <a:cubicBezTo>
                    <a:pt x="13089" y="17615"/>
                    <a:pt x="12272" y="-68"/>
                    <a:pt x="11016" y="9814"/>
                  </a:cubicBezTo>
                  <a:cubicBezTo>
                    <a:pt x="9760" y="19697"/>
                    <a:pt x="8801" y="5505"/>
                    <a:pt x="7885" y="9814"/>
                  </a:cubicBezTo>
                  <a:cubicBezTo>
                    <a:pt x="6969" y="14124"/>
                    <a:pt x="6398" y="13629"/>
                    <a:pt x="5617" y="9814"/>
                  </a:cubicBezTo>
                  <a:cubicBezTo>
                    <a:pt x="4836" y="6000"/>
                    <a:pt x="3690" y="5444"/>
                    <a:pt x="2917" y="9814"/>
                  </a:cubicBezTo>
                  <a:cubicBezTo>
                    <a:pt x="2145" y="14185"/>
                    <a:pt x="1345" y="4490"/>
                    <a:pt x="2" y="9814"/>
                  </a:cubicBezTo>
                  <a:cubicBezTo>
                    <a:pt x="0" y="7726"/>
                    <a:pt x="-1" y="6770"/>
                    <a:pt x="2" y="4531"/>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03" name="Shape"/>
            <p:cNvSpPr/>
            <p:nvPr/>
          </p:nvSpPr>
          <p:spPr>
            <a:xfrm rot="5400000">
              <a:off x="-2678615" y="2685363"/>
              <a:ext cx="5410905" cy="40468"/>
            </a:xfrm>
            <a:custGeom>
              <a:avLst/>
              <a:gdLst/>
              <a:ahLst/>
              <a:cxnLst>
                <a:cxn ang="0">
                  <a:pos x="wd2" y="hd2"/>
                </a:cxn>
                <a:cxn ang="5400000">
                  <a:pos x="wd2" y="hd2"/>
                </a:cxn>
                <a:cxn ang="10800000">
                  <a:pos x="wd2" y="hd2"/>
                </a:cxn>
                <a:cxn ang="16200000">
                  <a:pos x="wd2" y="hd2"/>
                </a:cxn>
              </a:cxnLst>
              <a:rect l="0" t="0" r="r" b="b"/>
              <a:pathLst>
                <a:path w="21598" h="11425" fill="norm" stroke="1" extrusionOk="0">
                  <a:moveTo>
                    <a:pt x="1" y="4630"/>
                  </a:moveTo>
                  <a:cubicBezTo>
                    <a:pt x="652" y="-651"/>
                    <a:pt x="1276" y="10"/>
                    <a:pt x="2269" y="4630"/>
                  </a:cubicBezTo>
                  <a:cubicBezTo>
                    <a:pt x="3262" y="9250"/>
                    <a:pt x="4046" y="2578"/>
                    <a:pt x="5184" y="4630"/>
                  </a:cubicBezTo>
                  <a:cubicBezTo>
                    <a:pt x="6322" y="6682"/>
                    <a:pt x="6514" y="3679"/>
                    <a:pt x="7667" y="4630"/>
                  </a:cubicBezTo>
                  <a:cubicBezTo>
                    <a:pt x="8821" y="5581"/>
                    <a:pt x="9439" y="-786"/>
                    <a:pt x="9935" y="4630"/>
                  </a:cubicBezTo>
                  <a:cubicBezTo>
                    <a:pt x="10431" y="10046"/>
                    <a:pt x="12069" y="-5146"/>
                    <a:pt x="12850" y="4630"/>
                  </a:cubicBezTo>
                  <a:cubicBezTo>
                    <a:pt x="13632" y="14406"/>
                    <a:pt x="14597" y="11418"/>
                    <a:pt x="15550" y="4630"/>
                  </a:cubicBezTo>
                  <a:cubicBezTo>
                    <a:pt x="16502" y="-2158"/>
                    <a:pt x="17540" y="-897"/>
                    <a:pt x="18249" y="4630"/>
                  </a:cubicBezTo>
                  <a:cubicBezTo>
                    <a:pt x="18958" y="10157"/>
                    <a:pt x="20677" y="2857"/>
                    <a:pt x="21596" y="4630"/>
                  </a:cubicBezTo>
                  <a:cubicBezTo>
                    <a:pt x="21598" y="6593"/>
                    <a:pt x="21599" y="8255"/>
                    <a:pt x="21596" y="9793"/>
                  </a:cubicBezTo>
                  <a:cubicBezTo>
                    <a:pt x="20514" y="6536"/>
                    <a:pt x="20444" y="13392"/>
                    <a:pt x="19329" y="9793"/>
                  </a:cubicBezTo>
                  <a:cubicBezTo>
                    <a:pt x="18213" y="6194"/>
                    <a:pt x="17757" y="7308"/>
                    <a:pt x="17277" y="9793"/>
                  </a:cubicBezTo>
                  <a:cubicBezTo>
                    <a:pt x="16798" y="12278"/>
                    <a:pt x="15013" y="11001"/>
                    <a:pt x="14362" y="9793"/>
                  </a:cubicBezTo>
                  <a:cubicBezTo>
                    <a:pt x="13711" y="8585"/>
                    <a:pt x="13172" y="14007"/>
                    <a:pt x="12094" y="9793"/>
                  </a:cubicBezTo>
                  <a:cubicBezTo>
                    <a:pt x="11017" y="5579"/>
                    <a:pt x="10539" y="12364"/>
                    <a:pt x="9179" y="9793"/>
                  </a:cubicBezTo>
                  <a:cubicBezTo>
                    <a:pt x="7819" y="7222"/>
                    <a:pt x="7191" y="12813"/>
                    <a:pt x="6048" y="9793"/>
                  </a:cubicBezTo>
                  <a:cubicBezTo>
                    <a:pt x="4905" y="6773"/>
                    <a:pt x="4246" y="3132"/>
                    <a:pt x="3564" y="9793"/>
                  </a:cubicBezTo>
                  <a:cubicBezTo>
                    <a:pt x="2883" y="16454"/>
                    <a:pt x="747" y="-1270"/>
                    <a:pt x="1" y="9793"/>
                  </a:cubicBezTo>
                  <a:cubicBezTo>
                    <a:pt x="-1" y="7250"/>
                    <a:pt x="2" y="6070"/>
                    <a:pt x="1" y="4630"/>
                  </a:cubicBezTo>
                  <a:close/>
                </a:path>
              </a:pathLst>
            </a:custGeom>
            <a:noFill/>
            <a:ln w="41275" cap="rnd">
              <a:solidFill>
                <a:schemeClr val="accent2"/>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205" name="Slide Number Placeholder 4"/>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pic>
        <p:nvPicPr>
          <p:cNvPr id="206" name="Picture 5" descr="Picture 5"/>
          <p:cNvPicPr>
            <a:picLocks noChangeAspect="1"/>
          </p:cNvPicPr>
          <p:nvPr/>
        </p:nvPicPr>
        <p:blipFill>
          <a:blip r:embed="rId2">
            <a:extLst/>
          </a:blip>
          <a:stretch>
            <a:fillRect/>
          </a:stretch>
        </p:blipFill>
        <p:spPr>
          <a:xfrm>
            <a:off x="4481564" y="3179604"/>
            <a:ext cx="6872236" cy="2406756"/>
          </a:xfrm>
          <a:prstGeom prst="rect">
            <a:avLst/>
          </a:prstGeom>
          <a:ln w="12700">
            <a:miter lim="400000"/>
          </a:ln>
        </p:spPr>
      </p:pic>
      <p:pic>
        <p:nvPicPr>
          <p:cNvPr id="207" name="Picture 9" descr="Picture 9"/>
          <p:cNvPicPr>
            <a:picLocks noChangeAspect="1"/>
          </p:cNvPicPr>
          <p:nvPr/>
        </p:nvPicPr>
        <p:blipFill>
          <a:blip r:embed="rId3">
            <a:extLst/>
          </a:blip>
          <a:stretch>
            <a:fillRect/>
          </a:stretch>
        </p:blipFill>
        <p:spPr>
          <a:xfrm>
            <a:off x="4679948" y="1071405"/>
            <a:ext cx="6877051" cy="197167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Slide Number Placeholder 3"/>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30" name="Content Placeholder 2"/>
          <p:cNvSpPr txBox="1"/>
          <p:nvPr/>
        </p:nvSpPr>
        <p:spPr>
          <a:xfrm>
            <a:off x="1004416" y="2113239"/>
            <a:ext cx="5075648" cy="332082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Executive Summary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Introduction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Methodology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Results</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Conclusion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Appendix</a:t>
            </a:r>
          </a:p>
        </p:txBody>
      </p:sp>
      <p:sp>
        <p:nvSpPr>
          <p:cNvPr id="131"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10"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Success Rate vs. Orbit Type</a:t>
            </a:r>
          </a:p>
        </p:txBody>
      </p:sp>
      <p:sp>
        <p:nvSpPr>
          <p:cNvPr id="211" name="Content Placeholder 2"/>
          <p:cNvSpPr txBox="1"/>
          <p:nvPr>
            <p:ph type="body" sz="half" idx="4294967295"/>
          </p:nvPr>
        </p:nvSpPr>
        <p:spPr>
          <a:xfrm>
            <a:off x="643469" y="1782980"/>
            <a:ext cx="4008385" cy="4393984"/>
          </a:xfrm>
          <a:prstGeom prst="rect">
            <a:avLst/>
          </a:prstGeom>
        </p:spPr>
        <p:txBody>
          <a:bodyPr>
            <a:normAutofit fontScale="100000" lnSpcReduction="0"/>
          </a:bodyPr>
          <a:lstStyle>
            <a:lvl1pPr>
              <a:spcBef>
                <a:spcPts val="1400"/>
              </a:spcBef>
              <a:defRPr sz="2200">
                <a:latin typeface="Abadi"/>
                <a:ea typeface="Abadi"/>
                <a:cs typeface="Abadi"/>
                <a:sym typeface="Abadi"/>
              </a:defRPr>
            </a:lvl1pPr>
          </a:lstStyle>
          <a:p>
            <a:pPr/>
            <a:r>
              <a:t>From the plot, we can see that ES-L1, GEO, HEO, SSO, VLEO had the most success rate.</a:t>
            </a:r>
          </a:p>
        </p:txBody>
      </p:sp>
      <p:grpSp>
        <p:nvGrpSpPr>
          <p:cNvPr id="214" name="Group 11"/>
          <p:cNvGrpSpPr/>
          <p:nvPr/>
        </p:nvGrpSpPr>
        <p:grpSpPr>
          <a:xfrm>
            <a:off x="-1" y="4601497"/>
            <a:ext cx="1014062" cy="2017581"/>
            <a:chOff x="338019" y="156060"/>
            <a:chExt cx="1014060" cy="2017579"/>
          </a:xfrm>
        </p:grpSpPr>
        <p:sp>
          <p:nvSpPr>
            <p:cNvPr id="212" name="Isosceles Triangle 12"/>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3" name="Rectangle 13"/>
            <p:cNvSpPr/>
            <p:nvPr/>
          </p:nvSpPr>
          <p:spPr>
            <a:xfrm rot="2700000">
              <a:off x="765935"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15" name="Picture 1" descr="Picture 1"/>
          <p:cNvPicPr>
            <a:picLocks noChangeAspect="1"/>
          </p:cNvPicPr>
          <p:nvPr/>
        </p:nvPicPr>
        <p:blipFill>
          <a:blip r:embed="rId2">
            <a:extLst/>
          </a:blip>
          <a:stretch>
            <a:fillRect/>
          </a:stretch>
        </p:blipFill>
        <p:spPr>
          <a:xfrm>
            <a:off x="4967973" y="2244294"/>
            <a:ext cx="6580559" cy="3439267"/>
          </a:xfrm>
          <a:prstGeom prst="rect">
            <a:avLst/>
          </a:prstGeom>
          <a:ln w="12700">
            <a:miter lim="400000"/>
          </a:ln>
        </p:spPr>
      </p:pic>
      <p:grpSp>
        <p:nvGrpSpPr>
          <p:cNvPr id="218" name="Group 15"/>
          <p:cNvGrpSpPr/>
          <p:nvPr/>
        </p:nvGrpSpPr>
        <p:grpSpPr>
          <a:xfrm>
            <a:off x="11219290" y="1"/>
            <a:ext cx="972710" cy="1935308"/>
            <a:chOff x="0" y="149696"/>
            <a:chExt cx="972708" cy="1935307"/>
          </a:xfrm>
        </p:grpSpPr>
        <p:sp>
          <p:nvSpPr>
            <p:cNvPr id="216" name="Rectangle 16"/>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7" name="Isosceles Triangle 17"/>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19" name="Slide Number Placeholder 4"/>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1"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 name="Content Placeholder 2"/>
          <p:cNvSpPr txBox="1"/>
          <p:nvPr>
            <p:ph type="body" idx="4294967295"/>
          </p:nvPr>
        </p:nvSpPr>
        <p:spPr>
          <a:xfrm>
            <a:off x="770010" y="2069756"/>
            <a:ext cx="10515601"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The plot below shows the Flight Number vs. Orbit type. We observe that in the LEO orbit, success is related to the number of flights whereas in the GTO orbit, there is no relationship between flight number and the orbit. </a:t>
            </a:r>
          </a:p>
        </p:txBody>
      </p:sp>
      <p:sp>
        <p:nvSpPr>
          <p:cNvPr id="223"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Orbit Type</a:t>
            </a:r>
          </a:p>
        </p:txBody>
      </p:sp>
      <p:pic>
        <p:nvPicPr>
          <p:cNvPr id="224" name="Picture 5" descr="Picture 5"/>
          <p:cNvPicPr>
            <a:picLocks noChangeAspect="1"/>
          </p:cNvPicPr>
          <p:nvPr/>
        </p:nvPicPr>
        <p:blipFill>
          <a:blip r:embed="rId3">
            <a:extLst/>
          </a:blip>
          <a:stretch>
            <a:fillRect/>
          </a:stretch>
        </p:blipFill>
        <p:spPr>
          <a:xfrm>
            <a:off x="1342766" y="3529484"/>
            <a:ext cx="8263458" cy="210502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6"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Content Placeholder 2"/>
          <p:cNvSpPr txBox="1"/>
          <p:nvPr>
            <p:ph type="body" idx="4294967295"/>
          </p:nvPr>
        </p:nvSpPr>
        <p:spPr>
          <a:xfrm>
            <a:off x="770010" y="2057400"/>
            <a:ext cx="10687961"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We can observe that with heavy payloads, the successful landing are more for PO, LEO and ISS orbits.</a:t>
            </a:r>
          </a:p>
        </p:txBody>
      </p:sp>
      <p:sp>
        <p:nvSpPr>
          <p:cNvPr id="228"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Orbit Type</a:t>
            </a:r>
          </a:p>
        </p:txBody>
      </p:sp>
      <p:pic>
        <p:nvPicPr>
          <p:cNvPr id="229" name="Picture 5" descr="Picture 5"/>
          <p:cNvPicPr>
            <a:picLocks noChangeAspect="1"/>
          </p:cNvPicPr>
          <p:nvPr/>
        </p:nvPicPr>
        <p:blipFill>
          <a:blip r:embed="rId3">
            <a:extLst/>
          </a:blip>
          <a:stretch>
            <a:fillRect/>
          </a:stretch>
        </p:blipFill>
        <p:spPr>
          <a:xfrm>
            <a:off x="1146614" y="3429000"/>
            <a:ext cx="9082607" cy="20955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2"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Launch Success Yearly Trend</a:t>
            </a:r>
          </a:p>
        </p:txBody>
      </p:sp>
      <p:sp>
        <p:nvSpPr>
          <p:cNvPr id="233" name="Content Placeholder 2"/>
          <p:cNvSpPr txBox="1"/>
          <p:nvPr>
            <p:ph type="body" sz="half" idx="4294967295"/>
          </p:nvPr>
        </p:nvSpPr>
        <p:spPr>
          <a:xfrm>
            <a:off x="643469" y="1782980"/>
            <a:ext cx="4008385" cy="4393984"/>
          </a:xfrm>
          <a:prstGeom prst="rect">
            <a:avLst/>
          </a:prstGeom>
        </p:spPr>
        <p:txBody>
          <a:bodyPr>
            <a:normAutofit fontScale="100000" lnSpcReduction="0"/>
          </a:bodyPr>
          <a:lstStyle>
            <a:lvl1pPr>
              <a:spcBef>
                <a:spcPts val="1400"/>
              </a:spcBef>
              <a:defRPr sz="2200">
                <a:latin typeface="Abadi"/>
                <a:ea typeface="Abadi"/>
                <a:cs typeface="Abadi"/>
                <a:sym typeface="Abadi"/>
              </a:defRPr>
            </a:lvl1pPr>
          </a:lstStyle>
          <a:p>
            <a:pPr/>
            <a:r>
              <a:t>From the plot, we can observe that success rate since 2013 kept on increasing till 2020.</a:t>
            </a:r>
          </a:p>
        </p:txBody>
      </p:sp>
      <p:grpSp>
        <p:nvGrpSpPr>
          <p:cNvPr id="236" name="Group 11"/>
          <p:cNvGrpSpPr/>
          <p:nvPr/>
        </p:nvGrpSpPr>
        <p:grpSpPr>
          <a:xfrm>
            <a:off x="-1" y="4601497"/>
            <a:ext cx="1014062" cy="2017581"/>
            <a:chOff x="338019" y="156060"/>
            <a:chExt cx="1014060" cy="2017579"/>
          </a:xfrm>
        </p:grpSpPr>
        <p:sp>
          <p:nvSpPr>
            <p:cNvPr id="234" name="Isosceles Triangle 12"/>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35" name="Rectangle 13"/>
            <p:cNvSpPr/>
            <p:nvPr/>
          </p:nvSpPr>
          <p:spPr>
            <a:xfrm rot="2700000">
              <a:off x="765935"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239" name="Group 15"/>
          <p:cNvGrpSpPr/>
          <p:nvPr/>
        </p:nvGrpSpPr>
        <p:grpSpPr>
          <a:xfrm>
            <a:off x="11219290" y="1"/>
            <a:ext cx="972710" cy="1935308"/>
            <a:chOff x="0" y="149696"/>
            <a:chExt cx="972708" cy="1935307"/>
          </a:xfrm>
        </p:grpSpPr>
        <p:sp>
          <p:nvSpPr>
            <p:cNvPr id="237" name="Rectangle 16"/>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38" name="Isosceles Triangle 17"/>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40" name="Slide Number Placeholder 4"/>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pic>
        <p:nvPicPr>
          <p:cNvPr id="241" name="Picture 14" descr="Picture 14"/>
          <p:cNvPicPr>
            <a:picLocks noChangeAspect="1"/>
          </p:cNvPicPr>
          <p:nvPr/>
        </p:nvPicPr>
        <p:blipFill>
          <a:blip r:embed="rId2">
            <a:extLst/>
          </a:blip>
          <a:stretch>
            <a:fillRect/>
          </a:stretch>
        </p:blipFill>
        <p:spPr>
          <a:xfrm>
            <a:off x="4712822" y="1935308"/>
            <a:ext cx="6303911" cy="360256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Rectangle 2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4"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defRPr sz="3700">
                <a:solidFill>
                  <a:srgbClr val="0B49CB"/>
                </a:solidFill>
                <a:latin typeface="Abadi"/>
                <a:ea typeface="Abadi"/>
                <a:cs typeface="Abadi"/>
                <a:sym typeface="Abadi"/>
              </a:defRPr>
            </a:lvl1pPr>
          </a:lstStyle>
          <a:p>
            <a:pPr/>
            <a:r>
              <a:t>All Launch Site Names</a:t>
            </a:r>
          </a:p>
        </p:txBody>
      </p:sp>
      <p:sp>
        <p:nvSpPr>
          <p:cNvPr id="245" name="Content Placeholder 2"/>
          <p:cNvSpPr txBox="1"/>
          <p:nvPr>
            <p:ph type="body" sz="half" idx="4294967295"/>
          </p:nvPr>
        </p:nvSpPr>
        <p:spPr>
          <a:xfrm>
            <a:off x="643469" y="1782980"/>
            <a:ext cx="4008385" cy="4393984"/>
          </a:xfrm>
          <a:prstGeom prst="rect">
            <a:avLst/>
          </a:prstGeom>
        </p:spPr>
        <p:txBody>
          <a:bodyPr>
            <a:normAutofit fontScale="100000" lnSpcReduction="0"/>
          </a:bodyPr>
          <a:lstStyle/>
          <a:p>
            <a:pPr>
              <a:spcBef>
                <a:spcPts val="1400"/>
              </a:spcBef>
              <a:defRPr sz="2200">
                <a:latin typeface="Abadi"/>
                <a:ea typeface="Abadi"/>
                <a:cs typeface="Abadi"/>
                <a:sym typeface="Abadi"/>
              </a:defRPr>
            </a:pPr>
            <a:r>
              <a:t>We used the key word </a:t>
            </a:r>
            <a:r>
              <a:rPr b="1"/>
              <a:t>DISTINCT</a:t>
            </a:r>
            <a:r>
              <a:t> to show only unique launch sites from the SpaceX data.</a:t>
            </a:r>
          </a:p>
        </p:txBody>
      </p:sp>
      <p:grpSp>
        <p:nvGrpSpPr>
          <p:cNvPr id="248" name="Group 24"/>
          <p:cNvGrpSpPr/>
          <p:nvPr/>
        </p:nvGrpSpPr>
        <p:grpSpPr>
          <a:xfrm>
            <a:off x="-1" y="4601497"/>
            <a:ext cx="1014062" cy="2017581"/>
            <a:chOff x="338019" y="156060"/>
            <a:chExt cx="1014060" cy="2017579"/>
          </a:xfrm>
        </p:grpSpPr>
        <p:sp>
          <p:nvSpPr>
            <p:cNvPr id="246" name="Isosceles Triangle 25"/>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7" name="Rectangle 26"/>
            <p:cNvSpPr/>
            <p:nvPr/>
          </p:nvSpPr>
          <p:spPr>
            <a:xfrm rot="2700000">
              <a:off x="765935"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49" name="Picture 5" descr="Picture 5"/>
          <p:cNvPicPr>
            <a:picLocks noChangeAspect="1"/>
          </p:cNvPicPr>
          <p:nvPr/>
        </p:nvPicPr>
        <p:blipFill>
          <a:blip r:embed="rId2">
            <a:extLst/>
          </a:blip>
          <a:stretch>
            <a:fillRect/>
          </a:stretch>
        </p:blipFill>
        <p:spPr>
          <a:xfrm>
            <a:off x="5295320" y="2196714"/>
            <a:ext cx="6253213" cy="3534426"/>
          </a:xfrm>
          <a:prstGeom prst="rect">
            <a:avLst/>
          </a:prstGeom>
          <a:ln w="12700">
            <a:miter lim="400000"/>
          </a:ln>
        </p:spPr>
      </p:pic>
      <p:grpSp>
        <p:nvGrpSpPr>
          <p:cNvPr id="252" name="Group 28"/>
          <p:cNvGrpSpPr/>
          <p:nvPr/>
        </p:nvGrpSpPr>
        <p:grpSpPr>
          <a:xfrm>
            <a:off x="11219290" y="1"/>
            <a:ext cx="972710" cy="1935308"/>
            <a:chOff x="0" y="149696"/>
            <a:chExt cx="972708" cy="1935307"/>
          </a:xfrm>
        </p:grpSpPr>
        <p:sp>
          <p:nvSpPr>
            <p:cNvPr id="250" name="Rectangle 29"/>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51" name="Isosceles Triangle 30"/>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53" name="Slide Number Placeholder 4"/>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5"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Content Placeholder 4"/>
          <p:cNvSpPr txBox="1"/>
          <p:nvPr>
            <p:ph type="body" idx="4294967295"/>
          </p:nvPr>
        </p:nvSpPr>
        <p:spPr>
          <a:xfrm>
            <a:off x="770010" y="1825624"/>
            <a:ext cx="10222887" cy="4123001"/>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We used the query above to display 5 records where launch sites begin with `CCA`</a:t>
            </a:r>
          </a:p>
        </p:txBody>
      </p:sp>
      <p:sp>
        <p:nvSpPr>
          <p:cNvPr id="257"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Names Begin with 'CCA'</a:t>
            </a:r>
          </a:p>
        </p:txBody>
      </p:sp>
      <p:pic>
        <p:nvPicPr>
          <p:cNvPr id="258" name="Picture 5" descr="Picture 5"/>
          <p:cNvPicPr>
            <a:picLocks noChangeAspect="1"/>
          </p:cNvPicPr>
          <p:nvPr/>
        </p:nvPicPr>
        <p:blipFill>
          <a:blip r:embed="rId3">
            <a:extLst/>
          </a:blip>
          <a:stretch>
            <a:fillRect/>
          </a:stretch>
        </p:blipFill>
        <p:spPr>
          <a:xfrm>
            <a:off x="867265" y="1626374"/>
            <a:ext cx="10028375" cy="290715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0"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We calculated the total payload carried by boosters from NASA as 45596 using the query below</a:t>
            </a:r>
          </a:p>
        </p:txBody>
      </p:sp>
      <p:sp>
        <p:nvSpPr>
          <p:cNvPr id="262"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Total Payload Mass</a:t>
            </a:r>
          </a:p>
        </p:txBody>
      </p:sp>
      <p:pic>
        <p:nvPicPr>
          <p:cNvPr id="263" name="Picture 5" descr="Picture 5"/>
          <p:cNvPicPr>
            <a:picLocks noChangeAspect="1"/>
          </p:cNvPicPr>
          <p:nvPr/>
        </p:nvPicPr>
        <p:blipFill>
          <a:blip r:embed="rId3">
            <a:extLst/>
          </a:blip>
          <a:stretch>
            <a:fillRect/>
          </a:stretch>
        </p:blipFill>
        <p:spPr>
          <a:xfrm>
            <a:off x="1858945" y="2833180"/>
            <a:ext cx="7415270" cy="294214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itle 1"/>
          <p:cNvSpPr txBox="1"/>
          <p:nvPr/>
        </p:nvSpPr>
        <p:spPr>
          <a:xfrm>
            <a:off x="694649" y="629265"/>
            <a:ext cx="3414055" cy="162232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905255">
              <a:lnSpc>
                <a:spcPct val="90000"/>
              </a:lnSpc>
              <a:spcBef>
                <a:spcPts val="500"/>
              </a:spcBef>
              <a:defRPr sz="3663">
                <a:solidFill>
                  <a:srgbClr val="0B49CB"/>
                </a:solidFill>
                <a:latin typeface="Abadi"/>
                <a:ea typeface="Abadi"/>
                <a:cs typeface="Abadi"/>
                <a:sym typeface="Abadi"/>
              </a:defRPr>
            </a:lvl1pPr>
          </a:lstStyle>
          <a:p>
            <a:pPr/>
            <a:r>
              <a:t>Average Payload Mass by F9 v1.1</a:t>
            </a:r>
          </a:p>
        </p:txBody>
      </p:sp>
      <p:sp>
        <p:nvSpPr>
          <p:cNvPr id="266" name="Content Placeholder 4"/>
          <p:cNvSpPr txBox="1"/>
          <p:nvPr>
            <p:ph type="body" sz="quarter" idx="4294967295"/>
          </p:nvPr>
        </p:nvSpPr>
        <p:spPr>
          <a:xfrm>
            <a:off x="648930" y="2438400"/>
            <a:ext cx="3505496" cy="3785419"/>
          </a:xfrm>
          <a:prstGeom prst="rect">
            <a:avLst/>
          </a:prstGeom>
        </p:spPr>
        <p:txBody>
          <a:bodyPr>
            <a:normAutofit fontScale="100000" lnSpcReduction="0"/>
          </a:bodyPr>
          <a:lstStyle>
            <a:lvl1pPr>
              <a:spcBef>
                <a:spcPts val="1400"/>
              </a:spcBef>
              <a:defRPr sz="2000">
                <a:latin typeface="Abadi"/>
                <a:ea typeface="Abadi"/>
                <a:cs typeface="Abadi"/>
                <a:sym typeface="Abadi"/>
              </a:defRPr>
            </a:lvl1pPr>
          </a:lstStyle>
          <a:p>
            <a:pPr/>
            <a:r>
              <a:t>We calculated the average payload mass carried by booster version F9 v1.1 as 2928.4</a:t>
            </a:r>
          </a:p>
        </p:txBody>
      </p:sp>
      <p:sp>
        <p:nvSpPr>
          <p:cNvPr id="267" name="Rectangle 10"/>
          <p:cNvSpPr/>
          <p:nvPr/>
        </p:nvSpPr>
        <p:spPr>
          <a:xfrm>
            <a:off x="4639056" y="0"/>
            <a:ext cx="7552943" cy="6858000"/>
          </a:xfrm>
          <a:prstGeom prst="rect">
            <a:avLst/>
          </a:prstGeom>
          <a:solidFill>
            <a:srgbClr val="C8CACA"/>
          </a:solidFill>
          <a:ln w="12700">
            <a:miter lim="400000"/>
          </a:ln>
        </p:spPr>
        <p:txBody>
          <a:bodyPr lIns="45719" rIns="45719" anchor="ctr"/>
          <a:lstStyle/>
          <a:p>
            <a:pPr algn="ctr">
              <a:defRPr>
                <a:solidFill>
                  <a:srgbClr val="FFFFFF"/>
                </a:solidFill>
              </a:defRPr>
            </a:pPr>
          </a:p>
        </p:txBody>
      </p:sp>
      <p:sp>
        <p:nvSpPr>
          <p:cNvPr id="268" name="Rounded Rectangle 9"/>
          <p:cNvSpPr/>
          <p:nvPr/>
        </p:nvSpPr>
        <p:spPr>
          <a:xfrm>
            <a:off x="5123688" y="557783"/>
            <a:ext cx="6584099" cy="5739188"/>
          </a:xfrm>
          <a:prstGeom prst="roundRect">
            <a:avLst>
              <a:gd name="adj" fmla="val 0"/>
            </a:avLst>
          </a:prstGeom>
          <a:solidFill>
            <a:srgbClr val="FFFFFF"/>
          </a:solidFill>
          <a:ln>
            <a:solidFill>
              <a:srgbClr val="C8CACA"/>
            </a:solidFill>
            <a:miter/>
          </a:ln>
          <a:effectLst>
            <a:outerShdw sx="100000" sy="100000" kx="0" ky="0" algn="b" rotWithShape="0" blurRad="63500" dist="19050" dir="5400000">
              <a:srgbClr val="000000">
                <a:alpha val="63000"/>
              </a:srgbClr>
            </a:outerShdw>
          </a:effectLst>
        </p:spPr>
        <p:txBody>
          <a:bodyPr lIns="45719" rIns="45719" anchor="ctr"/>
          <a:lstStyle/>
          <a:p>
            <a:pPr algn="ctr">
              <a:defRPr>
                <a:solidFill>
                  <a:srgbClr val="FFFFFF"/>
                </a:solidFill>
              </a:defRPr>
            </a:pPr>
          </a:p>
        </p:txBody>
      </p:sp>
      <p:pic>
        <p:nvPicPr>
          <p:cNvPr id="269" name="Picture 5" descr="Picture 5"/>
          <p:cNvPicPr>
            <a:picLocks noChangeAspect="1"/>
          </p:cNvPicPr>
          <p:nvPr/>
        </p:nvPicPr>
        <p:blipFill>
          <a:blip r:embed="rId2">
            <a:extLst/>
          </a:blip>
          <a:stretch>
            <a:fillRect/>
          </a:stretch>
        </p:blipFill>
        <p:spPr>
          <a:xfrm>
            <a:off x="5405861" y="2217936"/>
            <a:ext cx="6019332" cy="2418880"/>
          </a:xfrm>
          <a:prstGeom prst="rect">
            <a:avLst/>
          </a:prstGeom>
          <a:ln w="12700">
            <a:miter lim="400000"/>
          </a:ln>
        </p:spPr>
      </p:pic>
      <p:sp>
        <p:nvSpPr>
          <p:cNvPr id="270" name="Slide Number Placeholder 3"/>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303030"/>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Rectangle 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3"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First Successful Ground Landing Date</a:t>
            </a:r>
          </a:p>
        </p:txBody>
      </p:sp>
      <p:sp>
        <p:nvSpPr>
          <p:cNvPr id="274" name="Content Placeholder 4"/>
          <p:cNvSpPr txBox="1"/>
          <p:nvPr>
            <p:ph type="body" sz="half" idx="4294967295"/>
          </p:nvPr>
        </p:nvSpPr>
        <p:spPr>
          <a:xfrm>
            <a:off x="643469" y="1782980"/>
            <a:ext cx="4008385" cy="4393984"/>
          </a:xfrm>
          <a:prstGeom prst="rect">
            <a:avLst/>
          </a:prstGeom>
        </p:spPr>
        <p:txBody>
          <a:bodyPr>
            <a:normAutofit fontScale="100000" lnSpcReduction="0"/>
          </a:bodyPr>
          <a:lstStyle/>
          <a:p>
            <a:pPr>
              <a:spcBef>
                <a:spcPts val="1400"/>
              </a:spcBef>
              <a:defRPr sz="1800">
                <a:latin typeface="Abadi"/>
                <a:ea typeface="Abadi"/>
                <a:cs typeface="Abadi"/>
                <a:sym typeface="Abadi"/>
              </a:defRPr>
            </a:pPr>
            <a:r>
              <a:t>We observed that the dates of the first successful landing outcome on ground pad was 22</a:t>
            </a:r>
            <a:r>
              <a:rPr baseline="30000"/>
              <a:t>nd</a:t>
            </a:r>
            <a:r>
              <a:t> December 2015</a:t>
            </a:r>
          </a:p>
        </p:txBody>
      </p:sp>
      <p:grpSp>
        <p:nvGrpSpPr>
          <p:cNvPr id="277" name="Group 12"/>
          <p:cNvGrpSpPr/>
          <p:nvPr/>
        </p:nvGrpSpPr>
        <p:grpSpPr>
          <a:xfrm>
            <a:off x="-1" y="4601497"/>
            <a:ext cx="1014062" cy="2017581"/>
            <a:chOff x="338019" y="156060"/>
            <a:chExt cx="1014060" cy="2017579"/>
          </a:xfrm>
        </p:grpSpPr>
        <p:sp>
          <p:nvSpPr>
            <p:cNvPr id="275" name="Isosceles Triangle 13"/>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76" name="Rectangle 14"/>
            <p:cNvSpPr/>
            <p:nvPr/>
          </p:nvSpPr>
          <p:spPr>
            <a:xfrm rot="2700000">
              <a:off x="765935"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78" name="Picture 5" descr="Picture 5"/>
          <p:cNvPicPr>
            <a:picLocks noChangeAspect="1"/>
          </p:cNvPicPr>
          <p:nvPr/>
        </p:nvPicPr>
        <p:blipFill>
          <a:blip r:embed="rId2">
            <a:extLst/>
          </a:blip>
          <a:stretch>
            <a:fillRect/>
          </a:stretch>
        </p:blipFill>
        <p:spPr>
          <a:xfrm>
            <a:off x="5295320" y="2716764"/>
            <a:ext cx="6253213" cy="2494324"/>
          </a:xfrm>
          <a:prstGeom prst="rect">
            <a:avLst/>
          </a:prstGeom>
          <a:ln w="12700">
            <a:miter lim="400000"/>
          </a:ln>
        </p:spPr>
      </p:pic>
      <p:grpSp>
        <p:nvGrpSpPr>
          <p:cNvPr id="281" name="Group 16"/>
          <p:cNvGrpSpPr/>
          <p:nvPr/>
        </p:nvGrpSpPr>
        <p:grpSpPr>
          <a:xfrm>
            <a:off x="11219290" y="1"/>
            <a:ext cx="972710" cy="1935308"/>
            <a:chOff x="0" y="149696"/>
            <a:chExt cx="972708" cy="1935307"/>
          </a:xfrm>
        </p:grpSpPr>
        <p:sp>
          <p:nvSpPr>
            <p:cNvPr id="279" name="Rectangle 17"/>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0" name="Isosceles Triangle 18"/>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82" name="Slide Number Placeholder 3"/>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Rectangle 1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287" name="Group 14"/>
          <p:cNvGrpSpPr/>
          <p:nvPr/>
        </p:nvGrpSpPr>
        <p:grpSpPr>
          <a:xfrm>
            <a:off x="0" y="1"/>
            <a:ext cx="972710" cy="1935308"/>
            <a:chOff x="324236" y="149696"/>
            <a:chExt cx="972708" cy="1935307"/>
          </a:xfrm>
        </p:grpSpPr>
        <p:sp>
          <p:nvSpPr>
            <p:cNvPr id="285" name="Rectangle 15"/>
            <p:cNvSpPr/>
            <p:nvPr/>
          </p:nvSpPr>
          <p:spPr>
            <a:xfrm flipH="1" rot="18900000">
              <a:off x="70169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6" name="Isosceles Triangle 16"/>
            <p:cNvSpPr/>
            <p:nvPr/>
          </p:nvSpPr>
          <p:spPr>
            <a:xfrm flipH="1" rot="5400000">
              <a:off x="-157063" y="630995"/>
              <a:ext cx="1935308"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88"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Successful Drone Ship Landing with Payload between 4000 and 6000</a:t>
            </a:r>
          </a:p>
        </p:txBody>
      </p:sp>
      <p:pic>
        <p:nvPicPr>
          <p:cNvPr id="289" name="Picture 2" descr="Picture 2"/>
          <p:cNvPicPr>
            <a:picLocks noChangeAspect="1"/>
          </p:cNvPicPr>
          <p:nvPr/>
        </p:nvPicPr>
        <p:blipFill>
          <a:blip r:embed="rId2">
            <a:extLst/>
          </a:blip>
          <a:stretch>
            <a:fillRect/>
          </a:stretch>
        </p:blipFill>
        <p:spPr>
          <a:xfrm>
            <a:off x="643467" y="1782981"/>
            <a:ext cx="6253215" cy="4284117"/>
          </a:xfrm>
          <a:prstGeom prst="rect">
            <a:avLst/>
          </a:prstGeom>
          <a:ln w="12700">
            <a:miter lim="400000"/>
          </a:ln>
        </p:spPr>
      </p:pic>
      <p:sp>
        <p:nvSpPr>
          <p:cNvPr id="290" name="Content Placeholder 4"/>
          <p:cNvSpPr txBox="1"/>
          <p:nvPr>
            <p:ph type="body" sz="half" idx="4294967295"/>
          </p:nvPr>
        </p:nvSpPr>
        <p:spPr>
          <a:xfrm>
            <a:off x="7544051" y="1782980"/>
            <a:ext cx="4004479" cy="4393984"/>
          </a:xfrm>
          <a:prstGeom prst="rect">
            <a:avLst/>
          </a:prstGeom>
        </p:spPr>
        <p:txBody>
          <a:bodyPr>
            <a:normAutofit fontScale="100000" lnSpcReduction="0"/>
          </a:bodyPr>
          <a:lstStyle/>
          <a:p>
            <a:pPr>
              <a:spcBef>
                <a:spcPts val="1400"/>
              </a:spcBef>
              <a:defRPr sz="2000">
                <a:latin typeface="Abadi"/>
                <a:ea typeface="Abadi"/>
                <a:cs typeface="Abadi"/>
                <a:sym typeface="Abadi"/>
              </a:defRPr>
            </a:pPr>
            <a:r>
              <a:t>We used the </a:t>
            </a:r>
            <a:r>
              <a:rPr b="1"/>
              <a:t>WHERE</a:t>
            </a:r>
            <a:r>
              <a:t> clause to filter for boosters which have successfully landed on drone ship and applied the </a:t>
            </a:r>
            <a:r>
              <a:rPr b="1"/>
              <a:t>AND</a:t>
            </a:r>
            <a:r>
              <a:t> condition to determine successful landing with payload mass greater than 4000 but less than 6000</a:t>
            </a:r>
          </a:p>
        </p:txBody>
      </p:sp>
      <p:sp>
        <p:nvSpPr>
          <p:cNvPr id="291" name="Slide Number Placeholder 3"/>
          <p:cNvSpPr txBox="1"/>
          <p:nvPr>
            <p:ph type="sldNum" sz="quarter" idx="4294967295"/>
          </p:nvPr>
        </p:nvSpPr>
        <p:spPr>
          <a:xfrm>
            <a:off x="11289908"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grpSp>
        <p:nvGrpSpPr>
          <p:cNvPr id="294" name="Group 18"/>
          <p:cNvGrpSpPr/>
          <p:nvPr/>
        </p:nvGrpSpPr>
        <p:grpSpPr>
          <a:xfrm>
            <a:off x="11177939" y="4601497"/>
            <a:ext cx="1014062" cy="2017580"/>
            <a:chOff x="0" y="156060"/>
            <a:chExt cx="1014060" cy="2017579"/>
          </a:xfrm>
        </p:grpSpPr>
        <p:sp>
          <p:nvSpPr>
            <p:cNvPr id="292" name="Isosceles Triangle 19"/>
            <p:cNvSpPr/>
            <p:nvPr/>
          </p:nvSpPr>
          <p:spPr>
            <a:xfrm flipH="1" rot="16200000">
              <a:off x="-501760"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3" name="Rectangle 20"/>
            <p:cNvSpPr/>
            <p:nvPr/>
          </p:nvSpPr>
          <p:spPr>
            <a:xfrm rot="2700000">
              <a:off x="100566"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3" name="Slide Number Placeholder 3"/>
          <p:cNvSpPr txBox="1"/>
          <p:nvPr>
            <p:ph type="sldNum" sz="quarter" idx="4294967295"/>
          </p:nvPr>
        </p:nvSpPr>
        <p:spPr>
          <a:xfrm>
            <a:off x="11240821" y="6367021"/>
            <a:ext cx="217151" cy="332740"/>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4" name="Content Placeholder 2"/>
          <p:cNvSpPr txBox="1"/>
          <p:nvPr/>
        </p:nvSpPr>
        <p:spPr>
          <a:xfrm>
            <a:off x="815731" y="1502558"/>
            <a:ext cx="10596521" cy="481679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17170" indent="-217170" defTabSz="868680">
              <a:lnSpc>
                <a:spcPct val="80000"/>
              </a:lnSpc>
              <a:spcBef>
                <a:spcPts val="1300"/>
              </a:spcBef>
              <a:buSzPct val="100000"/>
              <a:buFont typeface="Arial"/>
              <a:buChar char="•"/>
              <a:defRPr sz="1900">
                <a:solidFill>
                  <a:srgbClr val="292929"/>
                </a:solidFill>
                <a:latin typeface="Abadi"/>
                <a:ea typeface="Abadi"/>
                <a:cs typeface="Abadi"/>
                <a:sym typeface="Abadi"/>
              </a:defRPr>
            </a:pPr>
            <a:r>
              <a:t>Summary of methodologies</a:t>
            </a:r>
            <a:endParaRPr sz="2375">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Data Collection through API</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Data Collection with Web Scraping</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Data Wrangling</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Exploratory Data Analysis with SQL</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Exploratory Data Analysis with Data Visualization</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Interactive Visual Analytics with Folium</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Machine Learning Prediction</a:t>
            </a:r>
            <a:endParaRPr sz="2090">
              <a:solidFill>
                <a:srgbClr val="0070C0"/>
              </a:solidFill>
              <a:latin typeface="IBM Plex Mono Text"/>
              <a:ea typeface="IBM Plex Mono Text"/>
              <a:cs typeface="IBM Plex Mono Text"/>
              <a:sym typeface="IBM Plex Mono Text"/>
            </a:endParaRPr>
          </a:p>
          <a:p>
            <a:pPr marL="217170" indent="-217170" defTabSz="868680">
              <a:lnSpc>
                <a:spcPct val="80000"/>
              </a:lnSpc>
              <a:spcBef>
                <a:spcPts val="1300"/>
              </a:spcBef>
              <a:buSzPct val="100000"/>
              <a:buFont typeface="Arial"/>
              <a:buChar char="•"/>
              <a:defRPr sz="1900">
                <a:solidFill>
                  <a:srgbClr val="292929"/>
                </a:solidFill>
                <a:latin typeface="Abadi"/>
                <a:ea typeface="Abadi"/>
                <a:cs typeface="Abadi"/>
                <a:sym typeface="Abadi"/>
              </a:defRPr>
            </a:pPr>
            <a:r>
              <a:t>Summary of all results</a:t>
            </a: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Exploratory Data Analysis result</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Interactive analytics in screenshots</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Predictive Analytics result</a:t>
            </a:r>
            <a:endParaRPr sz="2090">
              <a:solidFill>
                <a:srgbClr val="0070C0"/>
              </a:solidFill>
              <a:latin typeface="IBM Plex Mono Text"/>
              <a:ea typeface="IBM Plex Mono Text"/>
              <a:cs typeface="IBM Plex Mono Text"/>
              <a:sym typeface="IBM Plex Mono Text"/>
            </a:endParaRPr>
          </a:p>
        </p:txBody>
      </p:sp>
      <p:sp>
        <p:nvSpPr>
          <p:cNvPr id="13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Executive Summary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Rectangle 1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299" name="Group 14"/>
          <p:cNvGrpSpPr/>
          <p:nvPr/>
        </p:nvGrpSpPr>
        <p:grpSpPr>
          <a:xfrm>
            <a:off x="0" y="1"/>
            <a:ext cx="972710" cy="1935308"/>
            <a:chOff x="324236" y="149696"/>
            <a:chExt cx="972708" cy="1935307"/>
          </a:xfrm>
        </p:grpSpPr>
        <p:sp>
          <p:nvSpPr>
            <p:cNvPr id="297" name="Rectangle 15"/>
            <p:cNvSpPr/>
            <p:nvPr/>
          </p:nvSpPr>
          <p:spPr>
            <a:xfrm flipH="1" rot="18900000">
              <a:off x="70169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8" name="Isosceles Triangle 16"/>
            <p:cNvSpPr/>
            <p:nvPr/>
          </p:nvSpPr>
          <p:spPr>
            <a:xfrm flipH="1" rot="5400000">
              <a:off x="-157063" y="630995"/>
              <a:ext cx="1935308"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00"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Total Number of Successful and Failure Mission Outcomes</a:t>
            </a:r>
          </a:p>
        </p:txBody>
      </p:sp>
      <p:sp>
        <p:nvSpPr>
          <p:cNvPr id="301" name="Content Placeholder 4"/>
          <p:cNvSpPr txBox="1"/>
          <p:nvPr>
            <p:ph type="body" sz="half" idx="4294967295"/>
          </p:nvPr>
        </p:nvSpPr>
        <p:spPr>
          <a:xfrm>
            <a:off x="7544051" y="1782980"/>
            <a:ext cx="4004479" cy="4393984"/>
          </a:xfrm>
          <a:prstGeom prst="rect">
            <a:avLst/>
          </a:prstGeom>
        </p:spPr>
        <p:txBody>
          <a:bodyPr>
            <a:normAutofit fontScale="100000" lnSpcReduction="0"/>
          </a:bodyPr>
          <a:lstStyle/>
          <a:p>
            <a:pPr>
              <a:spcBef>
                <a:spcPts val="1400"/>
              </a:spcBef>
              <a:defRPr sz="2000">
                <a:latin typeface="Abadi"/>
                <a:ea typeface="Abadi"/>
                <a:cs typeface="Abadi"/>
                <a:sym typeface="Abadi"/>
              </a:defRPr>
            </a:pPr>
            <a:r>
              <a:t>We used wildcard like ‘%’ to filter for </a:t>
            </a:r>
            <a:r>
              <a:rPr b="1"/>
              <a:t>WHERE</a:t>
            </a:r>
            <a:r>
              <a:t> MissionOutcome was a success or a failure. </a:t>
            </a:r>
          </a:p>
        </p:txBody>
      </p:sp>
      <p:sp>
        <p:nvSpPr>
          <p:cNvPr id="302" name="Slide Number Placeholder 3"/>
          <p:cNvSpPr txBox="1"/>
          <p:nvPr>
            <p:ph type="sldNum" sz="quarter" idx="4294967295"/>
          </p:nvPr>
        </p:nvSpPr>
        <p:spPr>
          <a:xfrm>
            <a:off x="11289908"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grpSp>
        <p:nvGrpSpPr>
          <p:cNvPr id="305" name="Group 18"/>
          <p:cNvGrpSpPr/>
          <p:nvPr/>
        </p:nvGrpSpPr>
        <p:grpSpPr>
          <a:xfrm>
            <a:off x="11177939" y="4601497"/>
            <a:ext cx="1014062" cy="2017580"/>
            <a:chOff x="0" y="156060"/>
            <a:chExt cx="1014060" cy="2017579"/>
          </a:xfrm>
        </p:grpSpPr>
        <p:sp>
          <p:nvSpPr>
            <p:cNvPr id="303" name="Isosceles Triangle 19"/>
            <p:cNvSpPr/>
            <p:nvPr/>
          </p:nvSpPr>
          <p:spPr>
            <a:xfrm flipH="1" rot="16200000">
              <a:off x="-501760"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04" name="Rectangle 20"/>
            <p:cNvSpPr/>
            <p:nvPr/>
          </p:nvSpPr>
          <p:spPr>
            <a:xfrm rot="2700000">
              <a:off x="100566"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306" name="Picture 1" descr="Picture 1"/>
          <p:cNvPicPr>
            <a:picLocks noChangeAspect="1"/>
          </p:cNvPicPr>
          <p:nvPr/>
        </p:nvPicPr>
        <p:blipFill>
          <a:blip r:embed="rId2">
            <a:extLst/>
          </a:blip>
          <a:stretch>
            <a:fillRect/>
          </a:stretch>
        </p:blipFill>
        <p:spPr>
          <a:xfrm>
            <a:off x="643466" y="1457471"/>
            <a:ext cx="5108891" cy="463336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ectangle 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09" name="Freeform: Shape 12"/>
          <p:cNvSpPr/>
          <p:nvPr/>
        </p:nvSpPr>
        <p:spPr>
          <a:xfrm>
            <a:off x="-1" y="0"/>
            <a:ext cx="5653439"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727" y="0"/>
                </a:lnTo>
                <a:lnTo>
                  <a:pt x="19725" y="5"/>
                </a:lnTo>
                <a:cubicBezTo>
                  <a:pt x="19712" y="27"/>
                  <a:pt x="19694" y="43"/>
                  <a:pt x="19671" y="54"/>
                </a:cubicBezTo>
                <a:cubicBezTo>
                  <a:pt x="19709" y="258"/>
                  <a:pt x="19525" y="220"/>
                  <a:pt x="19650" y="411"/>
                </a:cubicBezTo>
                <a:cubicBezTo>
                  <a:pt x="19584" y="370"/>
                  <a:pt x="19619" y="512"/>
                  <a:pt x="19624" y="589"/>
                </a:cubicBezTo>
                <a:cubicBezTo>
                  <a:pt x="19616" y="713"/>
                  <a:pt x="19650" y="647"/>
                  <a:pt x="19650" y="837"/>
                </a:cubicBezTo>
                <a:cubicBezTo>
                  <a:pt x="19638" y="1000"/>
                  <a:pt x="19643" y="1025"/>
                  <a:pt x="19638" y="1117"/>
                </a:cubicBezTo>
                <a:lnTo>
                  <a:pt x="19574" y="1487"/>
                </a:lnTo>
                <a:lnTo>
                  <a:pt x="19567" y="1492"/>
                </a:lnTo>
                <a:cubicBezTo>
                  <a:pt x="19551" y="1518"/>
                  <a:pt x="19554" y="1535"/>
                  <a:pt x="19565" y="1548"/>
                </a:cubicBezTo>
                <a:lnTo>
                  <a:pt x="19617" y="1675"/>
                </a:lnTo>
                <a:lnTo>
                  <a:pt x="19607" y="1688"/>
                </a:lnTo>
                <a:lnTo>
                  <a:pt x="19623" y="1802"/>
                </a:lnTo>
                <a:lnTo>
                  <a:pt x="19616" y="1803"/>
                </a:lnTo>
                <a:cubicBezTo>
                  <a:pt x="19600" y="1809"/>
                  <a:pt x="19589" y="1818"/>
                  <a:pt x="19588" y="1834"/>
                </a:cubicBezTo>
                <a:cubicBezTo>
                  <a:pt x="19481" y="1805"/>
                  <a:pt x="19546" y="1843"/>
                  <a:pt x="19552" y="1894"/>
                </a:cubicBezTo>
                <a:cubicBezTo>
                  <a:pt x="19520" y="1946"/>
                  <a:pt x="19420" y="2101"/>
                  <a:pt x="19393" y="2147"/>
                </a:cubicBezTo>
                <a:cubicBezTo>
                  <a:pt x="19393" y="2155"/>
                  <a:pt x="19393" y="2163"/>
                  <a:pt x="19392" y="2171"/>
                </a:cubicBezTo>
                <a:lnTo>
                  <a:pt x="19391" y="2171"/>
                </a:lnTo>
                <a:cubicBezTo>
                  <a:pt x="19387" y="2176"/>
                  <a:pt x="19385" y="2184"/>
                  <a:pt x="19387" y="2196"/>
                </a:cubicBezTo>
                <a:cubicBezTo>
                  <a:pt x="19388" y="2217"/>
                  <a:pt x="19389" y="2239"/>
                  <a:pt x="19390" y="2260"/>
                </a:cubicBezTo>
                <a:lnTo>
                  <a:pt x="19378" y="2276"/>
                </a:lnTo>
                <a:lnTo>
                  <a:pt x="19357" y="2281"/>
                </a:lnTo>
                <a:lnTo>
                  <a:pt x="19300" y="2371"/>
                </a:lnTo>
                <a:cubicBezTo>
                  <a:pt x="19328" y="2407"/>
                  <a:pt x="19214" y="2545"/>
                  <a:pt x="19195" y="2571"/>
                </a:cubicBezTo>
                <a:lnTo>
                  <a:pt x="19095" y="2801"/>
                </a:lnTo>
                <a:cubicBezTo>
                  <a:pt x="18852" y="3055"/>
                  <a:pt x="18857" y="3166"/>
                  <a:pt x="18804" y="3349"/>
                </a:cubicBezTo>
                <a:cubicBezTo>
                  <a:pt x="18827" y="3499"/>
                  <a:pt x="18840" y="3497"/>
                  <a:pt x="18793" y="3645"/>
                </a:cubicBezTo>
                <a:cubicBezTo>
                  <a:pt x="18783" y="3755"/>
                  <a:pt x="18786" y="3771"/>
                  <a:pt x="18732" y="3813"/>
                </a:cubicBezTo>
                <a:lnTo>
                  <a:pt x="18717" y="4101"/>
                </a:lnTo>
                <a:lnTo>
                  <a:pt x="18610" y="4286"/>
                </a:lnTo>
                <a:lnTo>
                  <a:pt x="18583" y="4422"/>
                </a:lnTo>
                <a:lnTo>
                  <a:pt x="18510" y="4503"/>
                </a:lnTo>
                <a:lnTo>
                  <a:pt x="18513" y="4505"/>
                </a:lnTo>
                <a:cubicBezTo>
                  <a:pt x="18520" y="4512"/>
                  <a:pt x="18477" y="4598"/>
                  <a:pt x="18469" y="4609"/>
                </a:cubicBezTo>
                <a:cubicBezTo>
                  <a:pt x="18460" y="4653"/>
                  <a:pt x="18471" y="4728"/>
                  <a:pt x="18460" y="4771"/>
                </a:cubicBezTo>
                <a:lnTo>
                  <a:pt x="18448" y="4787"/>
                </a:lnTo>
                <a:lnTo>
                  <a:pt x="18449" y="4787"/>
                </a:lnTo>
                <a:cubicBezTo>
                  <a:pt x="18448" y="4791"/>
                  <a:pt x="18460" y="4862"/>
                  <a:pt x="18452" y="4869"/>
                </a:cubicBezTo>
                <a:lnTo>
                  <a:pt x="18468" y="4972"/>
                </a:lnTo>
                <a:cubicBezTo>
                  <a:pt x="18447" y="5057"/>
                  <a:pt x="18519" y="5111"/>
                  <a:pt x="18438" y="5189"/>
                </a:cubicBezTo>
                <a:cubicBezTo>
                  <a:pt x="18419" y="5268"/>
                  <a:pt x="18437" y="5337"/>
                  <a:pt x="18393" y="5404"/>
                </a:cubicBezTo>
                <a:cubicBezTo>
                  <a:pt x="18414" y="5431"/>
                  <a:pt x="18418" y="5456"/>
                  <a:pt x="18369" y="5481"/>
                </a:cubicBezTo>
                <a:cubicBezTo>
                  <a:pt x="18364" y="5555"/>
                  <a:pt x="18419" y="5573"/>
                  <a:pt x="18360" y="5620"/>
                </a:cubicBezTo>
                <a:cubicBezTo>
                  <a:pt x="18446" y="5661"/>
                  <a:pt x="18408" y="5664"/>
                  <a:pt x="18375" y="5683"/>
                </a:cubicBezTo>
                <a:lnTo>
                  <a:pt x="18372" y="5686"/>
                </a:lnTo>
                <a:lnTo>
                  <a:pt x="18385" y="5692"/>
                </a:lnTo>
                <a:lnTo>
                  <a:pt x="18375" y="5735"/>
                </a:lnTo>
                <a:lnTo>
                  <a:pt x="18367" y="5748"/>
                </a:lnTo>
                <a:cubicBezTo>
                  <a:pt x="18362" y="5756"/>
                  <a:pt x="18361" y="5761"/>
                  <a:pt x="18362" y="5765"/>
                </a:cubicBezTo>
                <a:lnTo>
                  <a:pt x="18363" y="5766"/>
                </a:lnTo>
                <a:lnTo>
                  <a:pt x="18357" y="5782"/>
                </a:lnTo>
                <a:cubicBezTo>
                  <a:pt x="18343" y="5810"/>
                  <a:pt x="18327" y="5837"/>
                  <a:pt x="18310" y="5863"/>
                </a:cubicBezTo>
                <a:cubicBezTo>
                  <a:pt x="18354" y="5879"/>
                  <a:pt x="18308" y="5937"/>
                  <a:pt x="18334" y="5960"/>
                </a:cubicBezTo>
                <a:lnTo>
                  <a:pt x="18387" y="5969"/>
                </a:lnTo>
                <a:lnTo>
                  <a:pt x="18379" y="5982"/>
                </a:lnTo>
                <a:lnTo>
                  <a:pt x="18356" y="6009"/>
                </a:lnTo>
                <a:cubicBezTo>
                  <a:pt x="18353" y="6013"/>
                  <a:pt x="18353" y="6016"/>
                  <a:pt x="18359" y="6017"/>
                </a:cubicBezTo>
                <a:cubicBezTo>
                  <a:pt x="18358" y="6031"/>
                  <a:pt x="18347" y="6080"/>
                  <a:pt x="18348" y="6096"/>
                </a:cubicBezTo>
                <a:lnTo>
                  <a:pt x="18367" y="6117"/>
                </a:lnTo>
                <a:lnTo>
                  <a:pt x="18370" y="6126"/>
                </a:lnTo>
                <a:lnTo>
                  <a:pt x="18329" y="6177"/>
                </a:lnTo>
                <a:lnTo>
                  <a:pt x="18314" y="6203"/>
                </a:lnTo>
                <a:lnTo>
                  <a:pt x="18165" y="6376"/>
                </a:lnTo>
                <a:lnTo>
                  <a:pt x="18140" y="6639"/>
                </a:lnTo>
                <a:cubicBezTo>
                  <a:pt x="18033" y="6734"/>
                  <a:pt x="18108" y="6801"/>
                  <a:pt x="18108" y="6909"/>
                </a:cubicBezTo>
                <a:cubicBezTo>
                  <a:pt x="18075" y="6995"/>
                  <a:pt x="18108" y="7005"/>
                  <a:pt x="18089" y="7118"/>
                </a:cubicBezTo>
                <a:cubicBezTo>
                  <a:pt x="18058" y="7218"/>
                  <a:pt x="17994" y="7241"/>
                  <a:pt x="17927" y="7357"/>
                </a:cubicBezTo>
                <a:cubicBezTo>
                  <a:pt x="17821" y="7335"/>
                  <a:pt x="17922" y="7583"/>
                  <a:pt x="17795" y="7587"/>
                </a:cubicBezTo>
                <a:cubicBezTo>
                  <a:pt x="17799" y="7601"/>
                  <a:pt x="17786" y="7690"/>
                  <a:pt x="17795" y="7704"/>
                </a:cubicBezTo>
                <a:cubicBezTo>
                  <a:pt x="17796" y="7715"/>
                  <a:pt x="17756" y="7851"/>
                  <a:pt x="17757" y="7863"/>
                </a:cubicBezTo>
                <a:lnTo>
                  <a:pt x="17696" y="8031"/>
                </a:lnTo>
                <a:cubicBezTo>
                  <a:pt x="17689" y="8078"/>
                  <a:pt x="17713" y="8133"/>
                  <a:pt x="17700" y="8178"/>
                </a:cubicBezTo>
                <a:lnTo>
                  <a:pt x="17676" y="8208"/>
                </a:lnTo>
                <a:cubicBezTo>
                  <a:pt x="17676" y="8239"/>
                  <a:pt x="17676" y="8270"/>
                  <a:pt x="17675" y="8300"/>
                </a:cubicBezTo>
                <a:lnTo>
                  <a:pt x="17657" y="8396"/>
                </a:lnTo>
                <a:lnTo>
                  <a:pt x="17604" y="8554"/>
                </a:lnTo>
                <a:lnTo>
                  <a:pt x="17631" y="8583"/>
                </a:lnTo>
                <a:lnTo>
                  <a:pt x="17646" y="8587"/>
                </a:lnTo>
                <a:lnTo>
                  <a:pt x="17632" y="8631"/>
                </a:lnTo>
                <a:lnTo>
                  <a:pt x="17648" y="8665"/>
                </a:lnTo>
                <a:lnTo>
                  <a:pt x="17624" y="8694"/>
                </a:lnTo>
                <a:lnTo>
                  <a:pt x="17642" y="8788"/>
                </a:lnTo>
                <a:lnTo>
                  <a:pt x="17667" y="8832"/>
                </a:lnTo>
                <a:cubicBezTo>
                  <a:pt x="17667" y="8855"/>
                  <a:pt x="17668" y="8878"/>
                  <a:pt x="17668" y="8900"/>
                </a:cubicBezTo>
                <a:cubicBezTo>
                  <a:pt x="17672" y="8957"/>
                  <a:pt x="17691" y="9091"/>
                  <a:pt x="17695" y="9171"/>
                </a:cubicBezTo>
                <a:cubicBezTo>
                  <a:pt x="17693" y="9281"/>
                  <a:pt x="17647" y="9305"/>
                  <a:pt x="17690" y="9377"/>
                </a:cubicBezTo>
                <a:cubicBezTo>
                  <a:pt x="17666" y="9397"/>
                  <a:pt x="17653" y="9410"/>
                  <a:pt x="17647" y="9421"/>
                </a:cubicBezTo>
                <a:cubicBezTo>
                  <a:pt x="17631" y="9452"/>
                  <a:pt x="17682" y="9457"/>
                  <a:pt x="17691" y="9513"/>
                </a:cubicBezTo>
                <a:cubicBezTo>
                  <a:pt x="17711" y="9552"/>
                  <a:pt x="17763" y="9611"/>
                  <a:pt x="17769" y="9655"/>
                </a:cubicBezTo>
                <a:cubicBezTo>
                  <a:pt x="17712" y="9630"/>
                  <a:pt x="17776" y="9780"/>
                  <a:pt x="17726" y="9776"/>
                </a:cubicBezTo>
                <a:cubicBezTo>
                  <a:pt x="17796" y="9841"/>
                  <a:pt x="17707" y="9853"/>
                  <a:pt x="17727" y="9927"/>
                </a:cubicBezTo>
                <a:cubicBezTo>
                  <a:pt x="17753" y="9965"/>
                  <a:pt x="17757" y="9990"/>
                  <a:pt x="17727" y="10017"/>
                </a:cubicBezTo>
                <a:cubicBezTo>
                  <a:pt x="17853" y="10194"/>
                  <a:pt x="17730" y="10111"/>
                  <a:pt x="17776" y="10264"/>
                </a:cubicBezTo>
                <a:lnTo>
                  <a:pt x="17780" y="10276"/>
                </a:lnTo>
                <a:lnTo>
                  <a:pt x="17758" y="10322"/>
                </a:lnTo>
                <a:lnTo>
                  <a:pt x="17750" y="10325"/>
                </a:lnTo>
                <a:lnTo>
                  <a:pt x="17811" y="10475"/>
                </a:lnTo>
                <a:lnTo>
                  <a:pt x="17804" y="10495"/>
                </a:lnTo>
                <a:lnTo>
                  <a:pt x="17864" y="10592"/>
                </a:lnTo>
                <a:lnTo>
                  <a:pt x="17885" y="10642"/>
                </a:lnTo>
                <a:lnTo>
                  <a:pt x="17932" y="10731"/>
                </a:lnTo>
                <a:lnTo>
                  <a:pt x="17925" y="10740"/>
                </a:lnTo>
                <a:lnTo>
                  <a:pt x="17939" y="10757"/>
                </a:lnTo>
                <a:lnTo>
                  <a:pt x="17932" y="10771"/>
                </a:lnTo>
                <a:lnTo>
                  <a:pt x="17939" y="10786"/>
                </a:lnTo>
                <a:cubicBezTo>
                  <a:pt x="17942" y="10816"/>
                  <a:pt x="17942" y="10917"/>
                  <a:pt x="17946" y="10949"/>
                </a:cubicBezTo>
                <a:lnTo>
                  <a:pt x="17963" y="10982"/>
                </a:lnTo>
                <a:lnTo>
                  <a:pt x="17941" y="11012"/>
                </a:lnTo>
                <a:lnTo>
                  <a:pt x="17965" y="11122"/>
                </a:lnTo>
                <a:lnTo>
                  <a:pt x="18000" y="11156"/>
                </a:lnTo>
                <a:lnTo>
                  <a:pt x="18027" y="11188"/>
                </a:lnTo>
                <a:lnTo>
                  <a:pt x="18028" y="11193"/>
                </a:lnTo>
                <a:lnTo>
                  <a:pt x="18041" y="11238"/>
                </a:lnTo>
                <a:lnTo>
                  <a:pt x="18042" y="11243"/>
                </a:lnTo>
                <a:lnTo>
                  <a:pt x="18033" y="11296"/>
                </a:lnTo>
                <a:lnTo>
                  <a:pt x="18044" y="11330"/>
                </a:lnTo>
                <a:lnTo>
                  <a:pt x="18015" y="11358"/>
                </a:lnTo>
                <a:cubicBezTo>
                  <a:pt x="18015" y="11394"/>
                  <a:pt x="18015" y="11431"/>
                  <a:pt x="18015" y="11468"/>
                </a:cubicBezTo>
                <a:lnTo>
                  <a:pt x="18042" y="11506"/>
                </a:lnTo>
                <a:lnTo>
                  <a:pt x="18062" y="11541"/>
                </a:lnTo>
                <a:cubicBezTo>
                  <a:pt x="18062" y="11542"/>
                  <a:pt x="18062" y="11544"/>
                  <a:pt x="18062" y="11545"/>
                </a:cubicBezTo>
                <a:cubicBezTo>
                  <a:pt x="18063" y="11568"/>
                  <a:pt x="18060" y="11618"/>
                  <a:pt x="18070" y="11677"/>
                </a:cubicBezTo>
                <a:cubicBezTo>
                  <a:pt x="18073" y="11731"/>
                  <a:pt x="18135" y="11843"/>
                  <a:pt x="18123" y="11900"/>
                </a:cubicBezTo>
                <a:cubicBezTo>
                  <a:pt x="18218" y="12111"/>
                  <a:pt x="18161" y="12036"/>
                  <a:pt x="18196" y="12215"/>
                </a:cubicBezTo>
                <a:cubicBezTo>
                  <a:pt x="18289" y="12299"/>
                  <a:pt x="18161" y="12646"/>
                  <a:pt x="18178" y="12750"/>
                </a:cubicBezTo>
                <a:cubicBezTo>
                  <a:pt x="18006" y="13203"/>
                  <a:pt x="18058" y="13099"/>
                  <a:pt x="18036" y="13290"/>
                </a:cubicBezTo>
                <a:cubicBezTo>
                  <a:pt x="18087" y="13480"/>
                  <a:pt x="17948" y="13687"/>
                  <a:pt x="18045" y="13894"/>
                </a:cubicBezTo>
                <a:cubicBezTo>
                  <a:pt x="18038" y="13976"/>
                  <a:pt x="18014" y="14089"/>
                  <a:pt x="18016" y="14137"/>
                </a:cubicBezTo>
                <a:cubicBezTo>
                  <a:pt x="18016" y="14190"/>
                  <a:pt x="18015" y="14243"/>
                  <a:pt x="18014" y="14297"/>
                </a:cubicBezTo>
                <a:cubicBezTo>
                  <a:pt x="17972" y="14387"/>
                  <a:pt x="17944" y="14451"/>
                  <a:pt x="17961" y="14567"/>
                </a:cubicBezTo>
                <a:cubicBezTo>
                  <a:pt x="17991" y="14686"/>
                  <a:pt x="17950" y="14738"/>
                  <a:pt x="17926" y="14907"/>
                </a:cubicBezTo>
                <a:cubicBezTo>
                  <a:pt x="17960" y="14968"/>
                  <a:pt x="17913" y="15220"/>
                  <a:pt x="17848" y="15258"/>
                </a:cubicBezTo>
                <a:cubicBezTo>
                  <a:pt x="17835" y="15298"/>
                  <a:pt x="17859" y="15343"/>
                  <a:pt x="17790" y="15364"/>
                </a:cubicBezTo>
                <a:cubicBezTo>
                  <a:pt x="17706" y="15396"/>
                  <a:pt x="17838" y="15531"/>
                  <a:pt x="17739" y="15514"/>
                </a:cubicBezTo>
                <a:cubicBezTo>
                  <a:pt x="17830" y="15610"/>
                  <a:pt x="17656" y="15693"/>
                  <a:pt x="17614" y="15777"/>
                </a:cubicBezTo>
                <a:cubicBezTo>
                  <a:pt x="17622" y="15855"/>
                  <a:pt x="17604" y="15918"/>
                  <a:pt x="17586" y="16099"/>
                </a:cubicBezTo>
                <a:cubicBezTo>
                  <a:pt x="17622" y="16193"/>
                  <a:pt x="17495" y="16257"/>
                  <a:pt x="17633" y="16412"/>
                </a:cubicBezTo>
                <a:cubicBezTo>
                  <a:pt x="17619" y="16418"/>
                  <a:pt x="17635" y="16465"/>
                  <a:pt x="17648" y="16598"/>
                </a:cubicBezTo>
                <a:cubicBezTo>
                  <a:pt x="17660" y="16731"/>
                  <a:pt x="17682" y="17010"/>
                  <a:pt x="17709" y="17210"/>
                </a:cubicBezTo>
                <a:cubicBezTo>
                  <a:pt x="17723" y="17438"/>
                  <a:pt x="17682" y="17379"/>
                  <a:pt x="17721" y="17621"/>
                </a:cubicBezTo>
                <a:cubicBezTo>
                  <a:pt x="17716" y="17699"/>
                  <a:pt x="17625" y="17789"/>
                  <a:pt x="17659" y="17852"/>
                </a:cubicBezTo>
                <a:cubicBezTo>
                  <a:pt x="17634" y="17941"/>
                  <a:pt x="17630" y="18074"/>
                  <a:pt x="17605" y="18171"/>
                </a:cubicBezTo>
                <a:cubicBezTo>
                  <a:pt x="17606" y="18228"/>
                  <a:pt x="17608" y="18284"/>
                  <a:pt x="17609" y="18341"/>
                </a:cubicBezTo>
                <a:cubicBezTo>
                  <a:pt x="17596" y="18435"/>
                  <a:pt x="17595" y="18390"/>
                  <a:pt x="17597" y="18465"/>
                </a:cubicBezTo>
                <a:lnTo>
                  <a:pt x="17613" y="18603"/>
                </a:lnTo>
                <a:lnTo>
                  <a:pt x="17687" y="18708"/>
                </a:lnTo>
                <a:cubicBezTo>
                  <a:pt x="17712" y="18758"/>
                  <a:pt x="17627" y="18709"/>
                  <a:pt x="17670" y="18816"/>
                </a:cubicBezTo>
                <a:cubicBezTo>
                  <a:pt x="17579" y="18888"/>
                  <a:pt x="17658" y="18999"/>
                  <a:pt x="17673" y="19180"/>
                </a:cubicBezTo>
                <a:lnTo>
                  <a:pt x="17687" y="19606"/>
                </a:lnTo>
                <a:cubicBezTo>
                  <a:pt x="17676" y="19751"/>
                  <a:pt x="17748" y="19898"/>
                  <a:pt x="17777" y="20064"/>
                </a:cubicBezTo>
                <a:cubicBezTo>
                  <a:pt x="17806" y="20230"/>
                  <a:pt x="17858" y="20444"/>
                  <a:pt x="17861" y="20603"/>
                </a:cubicBezTo>
                <a:cubicBezTo>
                  <a:pt x="17858" y="20713"/>
                  <a:pt x="17830" y="20762"/>
                  <a:pt x="17877" y="20916"/>
                </a:cubicBezTo>
                <a:cubicBezTo>
                  <a:pt x="17920" y="21006"/>
                  <a:pt x="17902" y="21025"/>
                  <a:pt x="17924" y="21119"/>
                </a:cubicBezTo>
                <a:cubicBezTo>
                  <a:pt x="17920" y="21188"/>
                  <a:pt x="17957" y="21203"/>
                  <a:pt x="17969" y="21290"/>
                </a:cubicBezTo>
                <a:cubicBezTo>
                  <a:pt x="17914" y="21405"/>
                  <a:pt x="17900" y="21321"/>
                  <a:pt x="17962" y="21473"/>
                </a:cubicBezTo>
                <a:cubicBezTo>
                  <a:pt x="17933" y="21507"/>
                  <a:pt x="17945" y="21532"/>
                  <a:pt x="17973" y="21555"/>
                </a:cubicBezTo>
                <a:lnTo>
                  <a:pt x="18040" y="21600"/>
                </a:lnTo>
                <a:lnTo>
                  <a:pt x="21600" y="21600"/>
                </a:lnTo>
                <a:lnTo>
                  <a:pt x="21600" y="21600"/>
                </a:lnTo>
                <a:lnTo>
                  <a:pt x="0" y="21600"/>
                </a:lnTo>
                <a:close/>
              </a:path>
            </a:pathLst>
          </a:custGeom>
          <a:solidFill>
            <a:srgbClr val="82766A">
              <a:alpha val="15000"/>
            </a:srgbClr>
          </a:solidFill>
          <a:ln w="12700">
            <a:miter lim="400000"/>
          </a:ln>
        </p:spPr>
        <p:txBody>
          <a:bodyPr lIns="45719" rIns="45719" anchor="ctr"/>
          <a:lstStyle/>
          <a:p>
            <a:pPr algn="ctr">
              <a:defRPr>
                <a:solidFill>
                  <a:srgbClr val="FFFFFF"/>
                </a:solidFill>
              </a:defRPr>
            </a:pPr>
          </a:p>
        </p:txBody>
      </p:sp>
      <p:sp>
        <p:nvSpPr>
          <p:cNvPr id="310" name="Title 1"/>
          <p:cNvSpPr txBox="1"/>
          <p:nvPr/>
        </p:nvSpPr>
        <p:spPr>
          <a:xfrm>
            <a:off x="883920" y="609599"/>
            <a:ext cx="3924415" cy="133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905255">
              <a:lnSpc>
                <a:spcPct val="90000"/>
              </a:lnSpc>
              <a:spcBef>
                <a:spcPts val="500"/>
              </a:spcBef>
              <a:defRPr sz="3663">
                <a:solidFill>
                  <a:srgbClr val="0B49CB"/>
                </a:solidFill>
                <a:latin typeface="Abadi"/>
                <a:ea typeface="Abadi"/>
                <a:cs typeface="Abadi"/>
                <a:sym typeface="Abadi"/>
              </a:defRPr>
            </a:lvl1pPr>
          </a:lstStyle>
          <a:p>
            <a:pPr/>
            <a:r>
              <a:t>Boosters Carried Maximum Payload</a:t>
            </a:r>
          </a:p>
        </p:txBody>
      </p:sp>
      <p:sp>
        <p:nvSpPr>
          <p:cNvPr id="311" name="Content Placeholder 4"/>
          <p:cNvSpPr txBox="1"/>
          <p:nvPr>
            <p:ph type="body" sz="quarter" idx="4294967295"/>
          </p:nvPr>
        </p:nvSpPr>
        <p:spPr>
          <a:xfrm>
            <a:off x="862366" y="2194101"/>
            <a:ext cx="3427001" cy="3908586"/>
          </a:xfrm>
          <a:prstGeom prst="rect">
            <a:avLst/>
          </a:prstGeom>
        </p:spPr>
        <p:txBody>
          <a:bodyPr>
            <a:normAutofit fontScale="100000" lnSpcReduction="0"/>
          </a:bodyPr>
          <a:lstStyle/>
          <a:p>
            <a:pPr>
              <a:spcBef>
                <a:spcPts val="1400"/>
              </a:spcBef>
              <a:defRPr sz="1700">
                <a:latin typeface="Abadi"/>
                <a:ea typeface="Abadi"/>
                <a:cs typeface="Abadi"/>
                <a:sym typeface="Abadi"/>
              </a:defRPr>
            </a:pPr>
            <a:r>
              <a:t>We determined the booster that have carried the maximum payload using a subquery in the </a:t>
            </a:r>
            <a:r>
              <a:rPr b="1"/>
              <a:t>WHERE</a:t>
            </a:r>
            <a:r>
              <a:t> clause and the </a:t>
            </a:r>
            <a:r>
              <a:rPr b="1"/>
              <a:t>MAX() </a:t>
            </a:r>
            <a:r>
              <a:t>function.</a:t>
            </a:r>
          </a:p>
        </p:txBody>
      </p:sp>
      <p:pic>
        <p:nvPicPr>
          <p:cNvPr id="312" name="Picture 5" descr="Picture 5"/>
          <p:cNvPicPr>
            <a:picLocks noChangeAspect="1"/>
          </p:cNvPicPr>
          <p:nvPr/>
        </p:nvPicPr>
        <p:blipFill>
          <a:blip r:embed="rId2">
            <a:extLst/>
          </a:blip>
          <a:stretch>
            <a:fillRect/>
          </a:stretch>
        </p:blipFill>
        <p:spPr>
          <a:xfrm>
            <a:off x="5445457" y="963425"/>
            <a:ext cx="6155142" cy="4954889"/>
          </a:xfrm>
          <a:prstGeom prst="rect">
            <a:avLst/>
          </a:prstGeom>
          <a:ln w="12700">
            <a:miter lim="400000"/>
          </a:ln>
        </p:spPr>
      </p:pic>
      <p:sp>
        <p:nvSpPr>
          <p:cNvPr id="313" name="Slide Number Placeholder 3"/>
          <p:cNvSpPr txBox="1"/>
          <p:nvPr>
            <p:ph type="sldNum" sz="quarter" idx="4294967295"/>
          </p:nvPr>
        </p:nvSpPr>
        <p:spPr>
          <a:xfrm>
            <a:off x="11120923" y="6424657"/>
            <a:ext cx="232878" cy="22851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000">
                <a:solidFill>
                  <a:srgbClr val="808080"/>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5"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used a combinations of the </a:t>
            </a:r>
            <a:r>
              <a:rPr b="1"/>
              <a:t>WHERE</a:t>
            </a:r>
            <a:r>
              <a:t> clause, </a:t>
            </a:r>
            <a:r>
              <a:rPr b="1"/>
              <a:t>LIKE</a:t>
            </a:r>
            <a:r>
              <a:t>, </a:t>
            </a:r>
            <a:r>
              <a:rPr b="1"/>
              <a:t>AND</a:t>
            </a:r>
            <a:r>
              <a:t>, and </a:t>
            </a:r>
            <a:r>
              <a:rPr b="1"/>
              <a:t>BETWEEN</a:t>
            </a:r>
            <a:r>
              <a:t> conditions to filter for failed landing outcomes in drone ship, their booster versions, and launch site names for year 2015</a:t>
            </a:r>
          </a:p>
        </p:txBody>
      </p:sp>
      <p:sp>
        <p:nvSpPr>
          <p:cNvPr id="317"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2015 Launch Records</a:t>
            </a:r>
          </a:p>
        </p:txBody>
      </p:sp>
      <p:pic>
        <p:nvPicPr>
          <p:cNvPr id="318" name="Picture 5" descr="Picture 5"/>
          <p:cNvPicPr>
            <a:picLocks noChangeAspect="1"/>
          </p:cNvPicPr>
          <p:nvPr/>
        </p:nvPicPr>
        <p:blipFill>
          <a:blip r:embed="rId3">
            <a:extLst/>
          </a:blip>
          <a:stretch>
            <a:fillRect/>
          </a:stretch>
        </p:blipFill>
        <p:spPr>
          <a:xfrm>
            <a:off x="2023304" y="3075334"/>
            <a:ext cx="7239001" cy="258127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Rectangle 1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323" name="Group 14"/>
          <p:cNvGrpSpPr/>
          <p:nvPr/>
        </p:nvGrpSpPr>
        <p:grpSpPr>
          <a:xfrm>
            <a:off x="0" y="1"/>
            <a:ext cx="972710" cy="1935308"/>
            <a:chOff x="324236" y="149696"/>
            <a:chExt cx="972708" cy="1935307"/>
          </a:xfrm>
        </p:grpSpPr>
        <p:sp>
          <p:nvSpPr>
            <p:cNvPr id="321" name="Rectangle 15"/>
            <p:cNvSpPr/>
            <p:nvPr/>
          </p:nvSpPr>
          <p:spPr>
            <a:xfrm flipH="1" rot="18900000">
              <a:off x="70169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22" name="Isosceles Triangle 16"/>
            <p:cNvSpPr/>
            <p:nvPr/>
          </p:nvSpPr>
          <p:spPr>
            <a:xfrm flipH="1" rot="5400000">
              <a:off x="-157063" y="630995"/>
              <a:ext cx="1935308"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24"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Rank Landing Outcomes Between 2010-06-04 and 2017-03-20</a:t>
            </a:r>
          </a:p>
        </p:txBody>
      </p:sp>
      <p:sp>
        <p:nvSpPr>
          <p:cNvPr id="325" name="Content Placeholder 4"/>
          <p:cNvSpPr txBox="1"/>
          <p:nvPr>
            <p:ph type="body" sz="half" idx="4294967295"/>
          </p:nvPr>
        </p:nvSpPr>
        <p:spPr>
          <a:xfrm>
            <a:off x="7544051" y="1782980"/>
            <a:ext cx="4004479" cy="4393984"/>
          </a:xfrm>
          <a:prstGeom prst="rect">
            <a:avLst/>
          </a:prstGeom>
        </p:spPr>
        <p:txBody>
          <a:bodyPr>
            <a:normAutofit fontScale="100000" lnSpcReduction="0"/>
          </a:bodyPr>
          <a:lstStyle/>
          <a:p>
            <a:pPr>
              <a:spcBef>
                <a:spcPts val="1400"/>
              </a:spcBef>
              <a:defRPr sz="2000">
                <a:latin typeface="Abadi"/>
                <a:ea typeface="Abadi"/>
                <a:cs typeface="Abadi"/>
                <a:sym typeface="Abadi"/>
              </a:defRPr>
            </a:pPr>
            <a:r>
              <a:t>We selected Landing outcomes and the </a:t>
            </a:r>
            <a:r>
              <a:rPr b="1"/>
              <a:t>COUNT</a:t>
            </a:r>
            <a:r>
              <a:t> of landing outcomes from the data and used the </a:t>
            </a:r>
            <a:r>
              <a:rPr b="1"/>
              <a:t>WHERE</a:t>
            </a:r>
            <a:r>
              <a:t> clause to filter for landing outcomes </a:t>
            </a:r>
            <a:r>
              <a:rPr b="1"/>
              <a:t>BETWEEN</a:t>
            </a:r>
            <a:r>
              <a:t> 2010-06-04 to 2010-03-20.</a:t>
            </a:r>
          </a:p>
          <a:p>
            <a:pPr>
              <a:spcBef>
                <a:spcPts val="1400"/>
              </a:spcBef>
              <a:defRPr sz="2000">
                <a:latin typeface="Abadi"/>
                <a:ea typeface="Abadi"/>
                <a:cs typeface="Abadi"/>
                <a:sym typeface="Abadi"/>
              </a:defRPr>
            </a:pPr>
            <a:r>
              <a:t>We applied the </a:t>
            </a:r>
            <a:r>
              <a:rPr b="1"/>
              <a:t>GROUP BY </a:t>
            </a:r>
            <a:r>
              <a:t>clause to group the landing outcomes and the </a:t>
            </a:r>
            <a:r>
              <a:rPr b="1"/>
              <a:t>ORDER BY </a:t>
            </a:r>
            <a:r>
              <a:t>clause to order the grouped landing outcome in descending order.</a:t>
            </a:r>
          </a:p>
        </p:txBody>
      </p:sp>
      <p:sp>
        <p:nvSpPr>
          <p:cNvPr id="326" name="Slide Number Placeholder 3"/>
          <p:cNvSpPr txBox="1"/>
          <p:nvPr>
            <p:ph type="sldNum" sz="quarter" idx="4294967295"/>
          </p:nvPr>
        </p:nvSpPr>
        <p:spPr>
          <a:xfrm>
            <a:off x="11289908"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grpSp>
        <p:nvGrpSpPr>
          <p:cNvPr id="329" name="Group 18"/>
          <p:cNvGrpSpPr/>
          <p:nvPr/>
        </p:nvGrpSpPr>
        <p:grpSpPr>
          <a:xfrm>
            <a:off x="11177939" y="4601497"/>
            <a:ext cx="1014062" cy="2017580"/>
            <a:chOff x="0" y="156060"/>
            <a:chExt cx="1014060" cy="2017579"/>
          </a:xfrm>
        </p:grpSpPr>
        <p:sp>
          <p:nvSpPr>
            <p:cNvPr id="327" name="Isosceles Triangle 19"/>
            <p:cNvSpPr/>
            <p:nvPr/>
          </p:nvSpPr>
          <p:spPr>
            <a:xfrm flipH="1" rot="16200000">
              <a:off x="-501760"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28" name="Rectangle 20"/>
            <p:cNvSpPr/>
            <p:nvPr/>
          </p:nvSpPr>
          <p:spPr>
            <a:xfrm rot="2700000">
              <a:off x="100566"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330" name="Picture 5" descr="Picture 5"/>
          <p:cNvPicPr>
            <a:picLocks noChangeAspect="1"/>
          </p:cNvPicPr>
          <p:nvPr/>
        </p:nvPicPr>
        <p:blipFill>
          <a:blip r:embed="rId2">
            <a:extLst/>
          </a:blip>
          <a:stretch>
            <a:fillRect/>
          </a:stretch>
        </p:blipFill>
        <p:spPr>
          <a:xfrm>
            <a:off x="776008" y="1589359"/>
            <a:ext cx="6124576" cy="429577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3"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4" name="Content Placeholder 5" descr="Content Placeholder 5"/>
          <p:cNvPicPr>
            <a:picLocks noChangeAspect="1"/>
          </p:cNvPicPr>
          <p:nvPr/>
        </p:nvPicPr>
        <p:blipFill>
          <a:blip r:embed="rId3">
            <a:extLst/>
          </a:blip>
          <a:stretch>
            <a:fillRect/>
          </a:stretch>
        </p:blipFill>
        <p:spPr>
          <a:xfrm>
            <a:off x="770010" y="1308537"/>
            <a:ext cx="10515601" cy="4717036"/>
          </a:xfrm>
          <a:prstGeom prst="rect">
            <a:avLst/>
          </a:prstGeom>
          <a:ln w="12700">
            <a:miter lim="400000"/>
          </a:ln>
        </p:spPr>
      </p:pic>
      <p:sp>
        <p:nvSpPr>
          <p:cNvPr id="33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All launch sites global map markers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7"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8" name="Content Placeholder 3" descr="Content Placeholder 3"/>
          <p:cNvPicPr>
            <a:picLocks noChangeAspect="1"/>
          </p:cNvPicPr>
          <p:nvPr/>
        </p:nvPicPr>
        <p:blipFill>
          <a:blip r:embed="rId3">
            <a:extLst/>
          </a:blip>
          <a:stretch>
            <a:fillRect/>
          </a:stretch>
        </p:blipFill>
        <p:spPr>
          <a:xfrm>
            <a:off x="770010" y="1253472"/>
            <a:ext cx="10687964" cy="4772102"/>
          </a:xfrm>
          <a:prstGeom prst="rect">
            <a:avLst/>
          </a:prstGeom>
          <a:ln w="12700">
            <a:miter lim="400000"/>
          </a:ln>
        </p:spPr>
      </p:pic>
      <p:sp>
        <p:nvSpPr>
          <p:cNvPr id="339"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Markers showing launch sites with color labels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2" name="Content Placeholder 3" descr="Content Placeholder 3"/>
          <p:cNvPicPr>
            <a:picLocks noChangeAspect="1"/>
          </p:cNvPicPr>
          <p:nvPr/>
        </p:nvPicPr>
        <p:blipFill>
          <a:blip r:embed="rId2">
            <a:extLst/>
          </a:blip>
          <a:stretch>
            <a:fillRect/>
          </a:stretch>
        </p:blipFill>
        <p:spPr>
          <a:xfrm>
            <a:off x="770009" y="1362318"/>
            <a:ext cx="10092433" cy="5064894"/>
          </a:xfrm>
          <a:prstGeom prst="rect">
            <a:avLst/>
          </a:prstGeom>
          <a:ln w="12700">
            <a:miter lim="400000"/>
          </a:ln>
        </p:spPr>
      </p:pic>
      <p:sp>
        <p:nvSpPr>
          <p:cNvPr id="343"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distance to landmarks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46" name="Content Placeholder 3" descr="Content Placeholder 3"/>
          <p:cNvPicPr>
            <a:picLocks noChangeAspect="1"/>
          </p:cNvPicPr>
          <p:nvPr/>
        </p:nvPicPr>
        <p:blipFill>
          <a:blip r:embed="rId3">
            <a:extLst/>
          </a:blip>
          <a:stretch>
            <a:fillRect/>
          </a:stretch>
        </p:blipFill>
        <p:spPr>
          <a:xfrm>
            <a:off x="752019" y="1454290"/>
            <a:ext cx="10687963" cy="4772102"/>
          </a:xfrm>
          <a:prstGeom prst="rect">
            <a:avLst/>
          </a:prstGeom>
          <a:ln w="12700">
            <a:miter lim="400000"/>
          </a:ln>
        </p:spPr>
      </p:pic>
      <p:sp>
        <p:nvSpPr>
          <p:cNvPr id="347" name="Slide Number Placeholder 2"/>
          <p:cNvSpPr txBox="1"/>
          <p:nvPr>
            <p:ph type="sldNum" sz="quarter" idx="4294967295"/>
          </p:nvPr>
        </p:nvSpPr>
        <p:spPr>
          <a:xfrm>
            <a:off x="11127811" y="626084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8" name="Title 1"/>
          <p:cNvSpPr txBox="1"/>
          <p:nvPr/>
        </p:nvSpPr>
        <p:spPr>
          <a:xfrm>
            <a:off x="815730" y="459821"/>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500">
                <a:solidFill>
                  <a:srgbClr val="0B49CB"/>
                </a:solidFill>
                <a:latin typeface="Abadi"/>
                <a:ea typeface="Abadi"/>
                <a:cs typeface="Abadi"/>
                <a:sym typeface="Abadi"/>
              </a:defRPr>
            </a:lvl1pPr>
          </a:lstStyle>
          <a:p>
            <a:pPr/>
            <a:r>
              <a:t>Pie chart showing the success percentage achieved by each launch site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Slide Number Placeholder 3"/>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8" name="Title 1"/>
          <p:cNvSpPr txBox="1"/>
          <p:nvPr/>
        </p:nvSpPr>
        <p:spPr>
          <a:xfrm>
            <a:off x="873788" y="538650"/>
            <a:ext cx="10438674"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Introduction</a:t>
            </a:r>
          </a:p>
        </p:txBody>
      </p:sp>
      <p:sp>
        <p:nvSpPr>
          <p:cNvPr id="139" name="Content Placeholder 2"/>
          <p:cNvSpPr txBox="1"/>
          <p:nvPr/>
        </p:nvSpPr>
        <p:spPr>
          <a:xfrm>
            <a:off x="873788" y="1530575"/>
            <a:ext cx="9674920" cy="449499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90000"/>
              </a:lnSpc>
              <a:spcBef>
                <a:spcPts val="1400"/>
              </a:spcBef>
              <a:buSzPct val="100000"/>
              <a:buFont typeface="Arial"/>
              <a:buChar char="•"/>
              <a:defRPr sz="2200">
                <a:solidFill>
                  <a:srgbClr val="292929"/>
                </a:solidFill>
                <a:latin typeface="Abadi"/>
                <a:ea typeface="Abadi"/>
                <a:cs typeface="Abadi"/>
                <a:sym typeface="Abadi"/>
              </a:defRPr>
            </a:pPr>
            <a:r>
              <a:t>Project background and context</a:t>
            </a:r>
            <a:endParaRPr sz="2800">
              <a:solidFill>
                <a:srgbClr val="0070C0"/>
              </a:solidFill>
              <a:latin typeface="IBM Plex Mono Text"/>
              <a:ea typeface="IBM Plex Mono Text"/>
              <a:cs typeface="IBM Plex Mono Text"/>
              <a:sym typeface="IBM Plex Mono Text"/>
            </a:endParaRPr>
          </a:p>
          <a:p>
            <a:pPr lvl="1" algn="just">
              <a:lnSpc>
                <a:spcPct val="90000"/>
              </a:lnSpc>
              <a:spcBef>
                <a:spcPts val="1400"/>
              </a:spcBef>
              <a:defRPr>
                <a:solidFill>
                  <a:srgbClr val="292929"/>
                </a:solidFill>
                <a:latin typeface="Abadi"/>
                <a:ea typeface="Abadi"/>
                <a:cs typeface="Abadi"/>
                <a:sym typeface="Abadi"/>
              </a:defRPr>
            </a:pPr>
            <a: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sz="2400">
              <a:solidFill>
                <a:srgbClr val="0070C0"/>
              </a:solidFill>
              <a:latin typeface="IBM Plex Mono Text"/>
              <a:ea typeface="IBM Plex Mono Text"/>
              <a:cs typeface="IBM Plex Mono Text"/>
              <a:sym typeface="IBM Plex Mono Text"/>
            </a:endParaRPr>
          </a:p>
          <a:p>
            <a:pPr marL="228600" indent="-228600">
              <a:lnSpc>
                <a:spcPct val="90000"/>
              </a:lnSpc>
              <a:spcBef>
                <a:spcPts val="1400"/>
              </a:spcBef>
              <a:buSzPct val="100000"/>
              <a:buFont typeface="Arial"/>
              <a:buChar char="•"/>
              <a:defRPr sz="2200">
                <a:solidFill>
                  <a:srgbClr val="292929"/>
                </a:solidFill>
                <a:latin typeface="Abadi"/>
                <a:ea typeface="Abadi"/>
                <a:cs typeface="Abadi"/>
                <a:sym typeface="Abadi"/>
              </a:defRPr>
            </a:pPr>
            <a:r>
              <a:t>Problems you want to find answers</a:t>
            </a:r>
            <a:endParaRPr sz="28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What factors determine if the rocket will land successfully?</a:t>
            </a:r>
            <a:endParaRPr sz="24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The interaction amongst various features that determine the success rate of a successful landing.</a:t>
            </a:r>
            <a:endParaRPr sz="24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What operating conditions needs to be in place to ensure a successful landing program.</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Content Placeholder 3" descr="Content Placeholder 3"/>
          <p:cNvPicPr>
            <a:picLocks noChangeAspect="1"/>
          </p:cNvPicPr>
          <p:nvPr/>
        </p:nvPicPr>
        <p:blipFill>
          <a:blip r:embed="rId2">
            <a:extLst/>
          </a:blip>
          <a:stretch>
            <a:fillRect/>
          </a:stretch>
        </p:blipFill>
        <p:spPr>
          <a:xfrm>
            <a:off x="2123100" y="1242622"/>
            <a:ext cx="7790784" cy="4440747"/>
          </a:xfrm>
          <a:prstGeom prst="rect">
            <a:avLst/>
          </a:prstGeom>
          <a:ln w="12700">
            <a:miter lim="400000"/>
          </a:ln>
        </p:spPr>
      </p:pic>
      <p:sp>
        <p:nvSpPr>
          <p:cNvPr id="351" name="Slide Number Placeholder 2"/>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
        <p:nvSpPr>
          <p:cNvPr id="352" name="Title 1"/>
          <p:cNvSpPr txBox="1"/>
          <p:nvPr/>
        </p:nvSpPr>
        <p:spPr>
          <a:xfrm>
            <a:off x="1149306" y="727737"/>
            <a:ext cx="10384875" cy="51488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585215">
              <a:lnSpc>
                <a:spcPct val="72000"/>
              </a:lnSpc>
              <a:defRPr sz="1600">
                <a:solidFill>
                  <a:srgbClr val="0B49CB"/>
                </a:solidFill>
                <a:latin typeface="Abadi"/>
                <a:ea typeface="Abadi"/>
                <a:cs typeface="Abadi"/>
                <a:sym typeface="Abadi"/>
              </a:defRPr>
            </a:lvl1pPr>
          </a:lstStyle>
          <a:p>
            <a:pPr/>
            <a:r>
              <a:t>Pie chart showing the Launch site with the highest launch success ratio</a:t>
            </a:r>
            <a:endParaRPr>
              <a:solidFill>
                <a:srgbClr val="005493"/>
              </a:solidFill>
              <a:latin typeface="IBM Plex Mono SemiBold"/>
              <a:ea typeface="IBM Plex Mono SemiBold"/>
              <a:cs typeface="IBM Plex Mono SemiBold"/>
              <a:sym typeface="IBM Plex Mono SemiBold"/>
            </a:endParaR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Title 1"/>
          <p:cNvSpPr txBox="1"/>
          <p:nvPr/>
        </p:nvSpPr>
        <p:spPr>
          <a:xfrm>
            <a:off x="883918" y="291089"/>
            <a:ext cx="10424161" cy="932690"/>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nSpc>
                <a:spcPct val="90000"/>
              </a:lnSpc>
              <a:spcBef>
                <a:spcPts val="600"/>
              </a:spcBef>
              <a:defRPr sz="2500">
                <a:solidFill>
                  <a:srgbClr val="0B49CB"/>
                </a:solidFill>
                <a:latin typeface="Abadi"/>
                <a:ea typeface="Abadi"/>
                <a:cs typeface="Abadi"/>
                <a:sym typeface="Abadi"/>
              </a:defRPr>
            </a:lvl1pPr>
          </a:lstStyle>
          <a:p>
            <a:pPr/>
            <a:r>
              <a:t>Scatter plot of Payload vs Launch Outcome for all sites, with different payload selected in the range slider</a:t>
            </a:r>
          </a:p>
        </p:txBody>
      </p:sp>
      <p:sp>
        <p:nvSpPr>
          <p:cNvPr id="355" name="Rectangle 16"/>
          <p:cNvSpPr/>
          <p:nvPr/>
        </p:nvSpPr>
        <p:spPr>
          <a:xfrm rot="5400000">
            <a:off x="6032937" y="-6032938"/>
            <a:ext cx="126125" cy="12192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356" name="Content Placeholder 3" descr="Content Placeholder 3"/>
          <p:cNvPicPr>
            <a:picLocks noChangeAspect="1"/>
          </p:cNvPicPr>
          <p:nvPr/>
        </p:nvPicPr>
        <p:blipFill>
          <a:blip r:embed="rId2">
            <a:extLst/>
          </a:blip>
          <a:stretch>
            <a:fillRect/>
          </a:stretch>
        </p:blipFill>
        <p:spPr>
          <a:xfrm>
            <a:off x="838200" y="2191367"/>
            <a:ext cx="10515600" cy="3785614"/>
          </a:xfrm>
          <a:prstGeom prst="rect">
            <a:avLst/>
          </a:prstGeom>
          <a:ln w="12700">
            <a:miter lim="400000"/>
          </a:ln>
        </p:spPr>
      </p:pic>
      <p:sp>
        <p:nvSpPr>
          <p:cNvPr id="357" name="Slide Number Placeholder 2"/>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Rectangle 1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61" name="Rectangle 15"/>
          <p:cNvSpPr/>
          <p:nvPr/>
        </p:nvSpPr>
        <p:spPr>
          <a:xfrm>
            <a:off x="554415" y="365124"/>
            <a:ext cx="11167449" cy="2089319"/>
          </a:xfrm>
          <a:prstGeom prst="rect">
            <a:avLst/>
          </a:prstGeom>
          <a:solidFill>
            <a:srgbClr val="FFFFFF"/>
          </a:solidFill>
          <a:ln w="12700">
            <a:solidFill>
              <a:srgbClr val="DEDEDE"/>
            </a:solidFill>
            <a:miter/>
          </a:ln>
          <a:effectLst>
            <a:outerShdw sx="100000" sy="100000" kx="0" ky="0" algn="b" rotWithShape="0" blurRad="50800" dist="38100" dir="2700000">
              <a:srgbClr val="C5C3C3">
                <a:alpha val="50000"/>
              </a:srgbClr>
            </a:outerShdw>
          </a:effectLst>
        </p:spPr>
        <p:txBody>
          <a:bodyPr lIns="45719" rIns="45719" anchor="ctr"/>
          <a:lstStyle/>
          <a:p>
            <a:pPr algn="ctr">
              <a:defRPr>
                <a:solidFill>
                  <a:srgbClr val="FFFFFF"/>
                </a:solidFill>
              </a:defRPr>
            </a:pPr>
          </a:p>
        </p:txBody>
      </p:sp>
      <p:sp>
        <p:nvSpPr>
          <p:cNvPr id="362" name="Title 1"/>
          <p:cNvSpPr txBox="1"/>
          <p:nvPr/>
        </p:nvSpPr>
        <p:spPr>
          <a:xfrm>
            <a:off x="1092465" y="586821"/>
            <a:ext cx="3468814" cy="164592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700">
                <a:solidFill>
                  <a:srgbClr val="0B49CB"/>
                </a:solidFill>
                <a:latin typeface="Abadi"/>
                <a:ea typeface="Abadi"/>
                <a:cs typeface="Abadi"/>
                <a:sym typeface="Abadi"/>
              </a:defRPr>
            </a:lvl1pPr>
          </a:lstStyle>
          <a:p>
            <a:pPr/>
            <a:r>
              <a:t>Classification Accuracy</a:t>
            </a:r>
          </a:p>
        </p:txBody>
      </p:sp>
      <p:sp>
        <p:nvSpPr>
          <p:cNvPr id="363" name="Rectangle 17"/>
          <p:cNvSpPr/>
          <p:nvPr/>
        </p:nvSpPr>
        <p:spPr>
          <a:xfrm>
            <a:off x="490408" y="1057739"/>
            <a:ext cx="128017" cy="704089"/>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64" name="Rectangle 19"/>
          <p:cNvSpPr/>
          <p:nvPr/>
        </p:nvSpPr>
        <p:spPr>
          <a:xfrm rot="5400000">
            <a:off x="4243540" y="1400637"/>
            <a:ext cx="1463041" cy="18289"/>
          </a:xfrm>
          <a:prstGeom prst="rect">
            <a:avLst/>
          </a:prstGeom>
          <a:solidFill>
            <a:srgbClr val="D5D5D5"/>
          </a:solidFill>
          <a:ln w="12700">
            <a:miter lim="400000"/>
          </a:ln>
        </p:spPr>
        <p:txBody>
          <a:bodyPr lIns="45719" rIns="45719" anchor="ctr"/>
          <a:lstStyle/>
          <a:p>
            <a:pPr algn="ctr">
              <a:defRPr>
                <a:solidFill>
                  <a:srgbClr val="FFFFFF"/>
                </a:solidFill>
              </a:defRPr>
            </a:pPr>
          </a:p>
        </p:txBody>
      </p:sp>
      <p:sp>
        <p:nvSpPr>
          <p:cNvPr id="365" name="Content Placeholder 4"/>
          <p:cNvSpPr txBox="1"/>
          <p:nvPr>
            <p:ph type="body" sz="quarter" idx="4294967295"/>
          </p:nvPr>
        </p:nvSpPr>
        <p:spPr>
          <a:xfrm>
            <a:off x="5351164" y="586821"/>
            <a:ext cx="6002637" cy="1645922"/>
          </a:xfrm>
          <a:prstGeom prst="rect">
            <a:avLst/>
          </a:prstGeom>
        </p:spPr>
        <p:txBody>
          <a:bodyPr anchor="ctr">
            <a:normAutofit fontScale="100000" lnSpcReduction="0"/>
          </a:bodyPr>
          <a:lstStyle>
            <a:lvl1pPr>
              <a:spcBef>
                <a:spcPts val="1400"/>
              </a:spcBef>
              <a:defRPr sz="2200">
                <a:latin typeface="Abadi"/>
                <a:ea typeface="Abadi"/>
                <a:cs typeface="Abadi"/>
                <a:sym typeface="Abadi"/>
              </a:defRPr>
            </a:lvl1pPr>
          </a:lstStyle>
          <a:p>
            <a:pPr/>
            <a:r>
              <a:t>The decision tree classifier is the model with the highest classification accuracy</a:t>
            </a:r>
          </a:p>
        </p:txBody>
      </p:sp>
      <p:pic>
        <p:nvPicPr>
          <p:cNvPr id="366" name="Picture 2" descr="Picture 2"/>
          <p:cNvPicPr>
            <a:picLocks noChangeAspect="1"/>
          </p:cNvPicPr>
          <p:nvPr/>
        </p:nvPicPr>
        <p:blipFill>
          <a:blip r:embed="rId2">
            <a:extLst/>
          </a:blip>
          <a:stretch>
            <a:fillRect/>
          </a:stretch>
        </p:blipFill>
        <p:spPr>
          <a:xfrm>
            <a:off x="557783" y="2815220"/>
            <a:ext cx="11164825" cy="3321536"/>
          </a:xfrm>
          <a:prstGeom prst="rect">
            <a:avLst/>
          </a:prstGeom>
          <a:ln w="12700">
            <a:miter lim="400000"/>
          </a:ln>
        </p:spPr>
      </p:pic>
      <p:sp>
        <p:nvSpPr>
          <p:cNvPr id="367" name="Slide Number Placeholder 3"/>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08080"/>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9"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0" name="Content Placeholder 4"/>
          <p:cNvSpPr txBox="1"/>
          <p:nvPr>
            <p:ph type="body" sz="half" idx="4294967295"/>
          </p:nvPr>
        </p:nvSpPr>
        <p:spPr>
          <a:xfrm>
            <a:off x="770010" y="2057400"/>
            <a:ext cx="5791565"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371"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Confusion Matrix</a:t>
            </a:r>
          </a:p>
        </p:txBody>
      </p:sp>
      <p:pic>
        <p:nvPicPr>
          <p:cNvPr id="372" name="Picture 2" descr="Picture 2"/>
          <p:cNvPicPr>
            <a:picLocks noChangeAspect="1"/>
          </p:cNvPicPr>
          <p:nvPr/>
        </p:nvPicPr>
        <p:blipFill>
          <a:blip r:embed="rId3">
            <a:extLst/>
          </a:blip>
          <a:stretch>
            <a:fillRect/>
          </a:stretch>
        </p:blipFill>
        <p:spPr>
          <a:xfrm>
            <a:off x="6561573" y="1880338"/>
            <a:ext cx="4281911" cy="309732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4"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5" name="Content Placeholder 3"/>
          <p:cNvSpPr txBox="1"/>
          <p:nvPr>
            <p:ph type="body" idx="4294967295"/>
          </p:nvPr>
        </p:nvSpPr>
        <p:spPr>
          <a:xfrm>
            <a:off x="770010" y="1507254"/>
            <a:ext cx="10515601" cy="4518320"/>
          </a:xfrm>
          <a:prstGeom prst="rect">
            <a:avLst/>
          </a:prstGeom>
        </p:spPr>
        <p:txBody>
          <a:bodyPr>
            <a:normAutofit fontScale="100000" lnSpcReduction="0"/>
          </a:bodyPr>
          <a:lstStyle/>
          <a:p>
            <a:pPr marL="0" indent="0">
              <a:lnSpc>
                <a:spcPct val="100000"/>
              </a:lnSpc>
              <a:spcBef>
                <a:spcPts val="1400"/>
              </a:spcBef>
              <a:buSzTx/>
              <a:buNone/>
              <a:defRPr sz="2200">
                <a:solidFill>
                  <a:srgbClr val="292929"/>
                </a:solidFill>
                <a:latin typeface="Abadi"/>
                <a:ea typeface="Abadi"/>
                <a:cs typeface="Abadi"/>
                <a:sym typeface="Abadi"/>
              </a:defRPr>
            </a:pPr>
            <a:r>
              <a:t>We can conclude that:</a:t>
            </a:r>
          </a:p>
          <a:p>
            <a:pPr>
              <a:lnSpc>
                <a:spcPct val="100000"/>
              </a:lnSpc>
              <a:spcBef>
                <a:spcPts val="1400"/>
              </a:spcBef>
              <a:defRPr sz="2200">
                <a:solidFill>
                  <a:srgbClr val="292929"/>
                </a:solidFill>
                <a:latin typeface="Abadi"/>
                <a:ea typeface="Abadi"/>
                <a:cs typeface="Abadi"/>
                <a:sym typeface="Abadi"/>
              </a:defRPr>
            </a:pPr>
            <a:r>
              <a:t>The larger the flight amount at a launch site, the greater the success rate at a launch site.</a:t>
            </a:r>
          </a:p>
          <a:p>
            <a:pPr>
              <a:lnSpc>
                <a:spcPct val="100000"/>
              </a:lnSpc>
              <a:spcBef>
                <a:spcPts val="1400"/>
              </a:spcBef>
              <a:defRPr sz="2200">
                <a:latin typeface="Abadi"/>
                <a:ea typeface="Abadi"/>
                <a:cs typeface="Abadi"/>
                <a:sym typeface="Abadi"/>
              </a:defRPr>
            </a:pPr>
            <a:r>
              <a:t>Launch success rate started to increase in 2013 till 2020.</a:t>
            </a:r>
          </a:p>
          <a:p>
            <a:pPr>
              <a:lnSpc>
                <a:spcPct val="100000"/>
              </a:lnSpc>
              <a:spcBef>
                <a:spcPts val="1400"/>
              </a:spcBef>
              <a:defRPr sz="2200">
                <a:solidFill>
                  <a:srgbClr val="292929"/>
                </a:solidFill>
                <a:latin typeface="Abadi"/>
                <a:ea typeface="Abadi"/>
                <a:cs typeface="Abadi"/>
                <a:sym typeface="Abadi"/>
              </a:defRPr>
            </a:pPr>
            <a:r>
              <a:t>Orbits </a:t>
            </a:r>
            <a:r>
              <a:rPr>
                <a:solidFill>
                  <a:srgbClr val="000000"/>
                </a:solidFill>
              </a:rPr>
              <a:t>ES-L1, GEO, HEO, SSO, VLEO had the most success rate.</a:t>
            </a:r>
          </a:p>
          <a:p>
            <a:pPr>
              <a:lnSpc>
                <a:spcPct val="100000"/>
              </a:lnSpc>
              <a:spcBef>
                <a:spcPts val="1400"/>
              </a:spcBef>
              <a:defRPr sz="2200">
                <a:solidFill>
                  <a:srgbClr val="292929"/>
                </a:solidFill>
                <a:latin typeface="Abadi"/>
                <a:ea typeface="Abadi"/>
                <a:cs typeface="Abadi"/>
                <a:sym typeface="Abadi"/>
              </a:defRPr>
            </a:pPr>
            <a:r>
              <a:t>KSC LC-39A had the most successful launches of any sites.</a:t>
            </a:r>
          </a:p>
          <a:p>
            <a:pPr>
              <a:lnSpc>
                <a:spcPct val="100000"/>
              </a:lnSpc>
              <a:spcBef>
                <a:spcPts val="1400"/>
              </a:spcBef>
              <a:defRPr sz="2200">
                <a:solidFill>
                  <a:srgbClr val="292929"/>
                </a:solidFill>
                <a:latin typeface="Abadi"/>
                <a:ea typeface="Abadi"/>
                <a:cs typeface="Abadi"/>
                <a:sym typeface="Abadi"/>
              </a:defRPr>
            </a:pPr>
            <a:r>
              <a:t>The Decision tree classifier is the best machine learning algorithm for this task.</a:t>
            </a:r>
          </a:p>
        </p:txBody>
      </p:sp>
      <p:sp>
        <p:nvSpPr>
          <p:cNvPr id="376"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Conclusions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 name="Slide Number Placeholder 2"/>
          <p:cNvSpPr txBox="1"/>
          <p:nvPr>
            <p:ph type="sldNum" sz="quarter" idx="4294967295"/>
          </p:nvPr>
        </p:nvSpPr>
        <p:spPr>
          <a:xfrm>
            <a:off x="11974849" y="6372542"/>
            <a:ext cx="21715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3" name="Slide Number Placeholder 3"/>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4" name="Content Placeholder 2"/>
          <p:cNvSpPr txBox="1"/>
          <p:nvPr/>
        </p:nvSpPr>
        <p:spPr>
          <a:xfrm>
            <a:off x="815730" y="1580808"/>
            <a:ext cx="10013379" cy="521187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612648">
              <a:lnSpc>
                <a:spcPct val="96000"/>
              </a:lnSpc>
              <a:spcBef>
                <a:spcPts val="900"/>
              </a:spcBef>
              <a:defRPr sz="1474">
                <a:solidFill>
                  <a:srgbClr val="0B49CB"/>
                </a:solidFill>
                <a:latin typeface="Abadi"/>
                <a:ea typeface="Abadi"/>
                <a:cs typeface="Abadi"/>
                <a:sym typeface="Abadi"/>
              </a:defRPr>
            </a:pPr>
            <a:r>
              <a:t>Executive Summary</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Data collection methodology:</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Data was collected using SpaceX API and web scraping from Wikipedia. </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data wrangling</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One-hot encoding was applied to categorical features</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exploratory data analysis (EDA) using visualization and SQL</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interactive visual analytics using Folium and Plotly Dash</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predictive analysis using classification models</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How to build, tune, evaluate classification models</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5896">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p:txBody>
      </p:sp>
      <p:sp>
        <p:nvSpPr>
          <p:cNvPr id="14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Methodology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7" name="Slide Number Placeholder 5"/>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 name="Content Placeholder 4"/>
          <p:cNvSpPr txBox="1"/>
          <p:nvPr>
            <p:ph type="body" idx="4294967295"/>
          </p:nvPr>
        </p:nvSpPr>
        <p:spPr>
          <a:xfrm>
            <a:off x="770010" y="1403130"/>
            <a:ext cx="10218557" cy="4773834"/>
          </a:xfrm>
          <a:prstGeom prst="rect">
            <a:avLst/>
          </a:prstGeom>
        </p:spPr>
        <p:txBody>
          <a:bodyPr>
            <a:normAutofit fontScale="100000" lnSpcReduction="0"/>
          </a:bodyPr>
          <a:lstStyle/>
          <a:p>
            <a:pPr algn="just">
              <a:lnSpc>
                <a:spcPct val="100000"/>
              </a:lnSpc>
              <a:spcBef>
                <a:spcPts val="1400"/>
              </a:spcBef>
              <a:defRPr sz="2200">
                <a:solidFill>
                  <a:srgbClr val="292929"/>
                </a:solidFill>
                <a:latin typeface="Abadi"/>
                <a:ea typeface="Abadi"/>
                <a:cs typeface="Abadi"/>
                <a:sym typeface="Abadi"/>
              </a:defRPr>
            </a:pPr>
            <a:r>
              <a:t>The data was collected using various methods</a:t>
            </a:r>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Data collection was done using get request to the SpaceX API.</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Next, we decoded the response content as a Json using .json() function call and turn it into a pandas dataframe using .json_normalize().</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We then cleaned the data, checked for missing values and fill in missing values where necessary.</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In addition, we performed web scraping from Wikipedia for Falcon 9 launch records with BeautifulSoup. </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The objective was to extract the launch records as HTML table, parse the table and convert it to a pandas dataframe for future analysis.</a:t>
            </a:r>
          </a:p>
        </p:txBody>
      </p:sp>
      <p:sp>
        <p:nvSpPr>
          <p:cNvPr id="149"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Slide Number Placeholder 5"/>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 name="Text Placeholder 2"/>
          <p:cNvSpPr txBox="1"/>
          <p:nvPr>
            <p:ph type="body" sz="half" idx="4294967295"/>
          </p:nvPr>
        </p:nvSpPr>
        <p:spPr>
          <a:xfrm>
            <a:off x="820738" y="1800225"/>
            <a:ext cx="4640263" cy="4225925"/>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used the get request to the SpaceX API to collect data, clean the requested data and did some basic data wrangling and formatting.</a:t>
            </a:r>
          </a:p>
          <a:p>
            <a:pPr>
              <a:lnSpc>
                <a:spcPct val="100000"/>
              </a:lnSpc>
              <a:spcBef>
                <a:spcPts val="1400"/>
              </a:spcBef>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 invalidUrl="" action="ppaction://hlinkshowjump?jump=nextslide" tgtFrame="" tooltip="" history="1" highlightClick="0" endSnd="0"/>
              </a:rPr>
              <a:t>https://github.com/erdemszr/spacex-capstone</a:t>
            </a:r>
          </a:p>
        </p:txBody>
      </p:sp>
      <p:sp>
        <p:nvSpPr>
          <p:cNvPr id="153"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SpaceX API</a:t>
            </a:r>
          </a:p>
        </p:txBody>
      </p:sp>
      <p:pic>
        <p:nvPicPr>
          <p:cNvPr id="154" name="Picture 8" descr="Picture 8"/>
          <p:cNvPicPr>
            <a:picLocks noChangeAspect="1"/>
          </p:cNvPicPr>
          <p:nvPr/>
        </p:nvPicPr>
        <p:blipFill>
          <a:blip r:embed="rId3">
            <a:extLst/>
          </a:blip>
          <a:stretch>
            <a:fillRect/>
          </a:stretch>
        </p:blipFill>
        <p:spPr>
          <a:xfrm>
            <a:off x="6518510" y="1499087"/>
            <a:ext cx="4861274" cy="452706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6" name="Slide Number Placeholder 5"/>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7" name="Text Placeholder 2"/>
          <p:cNvSpPr txBox="1"/>
          <p:nvPr>
            <p:ph type="body" sz="half" idx="4294967295"/>
          </p:nvPr>
        </p:nvSpPr>
        <p:spPr>
          <a:xfrm>
            <a:off x="820738" y="1477107"/>
            <a:ext cx="4655614" cy="4689844"/>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applied web scrapping to webscrap Falcon 9 launch records with BeautifulSoup </a:t>
            </a:r>
          </a:p>
          <a:p>
            <a:pPr>
              <a:lnSpc>
                <a:spcPct val="100000"/>
              </a:lnSpc>
              <a:spcBef>
                <a:spcPts val="1400"/>
              </a:spcBef>
              <a:defRPr sz="2200">
                <a:solidFill>
                  <a:srgbClr val="292929"/>
                </a:solidFill>
                <a:latin typeface="Abadi"/>
                <a:ea typeface="Abadi"/>
                <a:cs typeface="Abadi"/>
                <a:sym typeface="Abadi"/>
              </a:defRPr>
            </a:pPr>
            <a:r>
              <a:t>We parsed the table and converted it into a pandas dataframe.</a:t>
            </a:r>
          </a:p>
          <a:p>
            <a:pPr>
              <a:lnSpc>
                <a:spcPct val="100000"/>
              </a:lnSpc>
              <a:spcBef>
                <a:spcPts val="1400"/>
              </a:spcBef>
              <a:defRPr sz="2200">
                <a:solidFill>
                  <a:srgbClr val="292929"/>
                </a:solidFill>
                <a:latin typeface="Abadi"/>
                <a:ea typeface="Abadi"/>
                <a:cs typeface="Abadi"/>
                <a:sym typeface="Abadi"/>
              </a:defRPr>
            </a:pPr>
            <a:r>
              <a:t>The link to the notebook is </a:t>
            </a:r>
            <a:r>
              <a:rPr>
                <a:solidFill>
                  <a:srgbClr val="1C7DDB"/>
                </a:solidFill>
              </a:rPr>
              <a:t>https://github.com/erdemszr/spacex-capstone</a:t>
            </a:r>
          </a:p>
        </p:txBody>
      </p:sp>
      <p:sp>
        <p:nvSpPr>
          <p:cNvPr id="158" name="Title 1"/>
          <p:cNvSpPr txBox="1"/>
          <p:nvPr/>
        </p:nvSpPr>
        <p:spPr>
          <a:xfrm>
            <a:off x="968131" y="6910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Scraping</a:t>
            </a:r>
          </a:p>
        </p:txBody>
      </p:sp>
      <p:sp>
        <p:nvSpPr>
          <p:cNvPr id="159" name="Content Placeholder 4"/>
          <p:cNvSpPr/>
          <p:nvPr/>
        </p:nvSpPr>
        <p:spPr>
          <a:xfrm>
            <a:off x="5910262" y="1477107"/>
            <a:ext cx="4556798" cy="4689844"/>
          </a:xfrm>
          <a:prstGeom prst="rect">
            <a:avLst/>
          </a:prstGeom>
          <a:ln>
            <a:solidFill>
              <a:srgbClr val="0B49CB"/>
            </a:solidFill>
            <a:prstDash val="dash"/>
          </a:ln>
        </p:spPr>
        <p:txBody>
          <a:bodyPr lIns="45719" rIns="45719"/>
          <a:lstStyle/>
          <a:p>
            <a:pPr>
              <a:lnSpc>
                <a:spcPct val="90000"/>
              </a:lnSpc>
              <a:spcBef>
                <a:spcPts val="1000"/>
              </a:spcBef>
              <a:defRPr sz="2200">
                <a:solidFill>
                  <a:srgbClr val="1C7DDB"/>
                </a:solidFill>
                <a:latin typeface="Abadi"/>
                <a:ea typeface="Abadi"/>
                <a:cs typeface="Abadi"/>
                <a:sym typeface="Abadi"/>
              </a:defRPr>
            </a:pPr>
          </a:p>
        </p:txBody>
      </p:sp>
      <p:pic>
        <p:nvPicPr>
          <p:cNvPr id="160" name="Picture 6" descr="Picture 6"/>
          <p:cNvPicPr>
            <a:picLocks noChangeAspect="1"/>
          </p:cNvPicPr>
          <p:nvPr/>
        </p:nvPicPr>
        <p:blipFill>
          <a:blip r:embed="rId3">
            <a:extLst/>
          </a:blip>
          <a:stretch>
            <a:fillRect/>
          </a:stretch>
        </p:blipFill>
        <p:spPr>
          <a:xfrm>
            <a:off x="5910262" y="1447559"/>
            <a:ext cx="4655615" cy="477883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